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2" r:id="rId1"/>
  </p:sldMasterIdLst>
  <p:notesMasterIdLst>
    <p:notesMasterId r:id="rId79"/>
  </p:notesMasterIdLst>
  <p:sldIdLst>
    <p:sldId id="256" r:id="rId2"/>
    <p:sldId id="403" r:id="rId3"/>
    <p:sldId id="861" r:id="rId4"/>
    <p:sldId id="862" r:id="rId5"/>
    <p:sldId id="860" r:id="rId6"/>
    <p:sldId id="773" r:id="rId7"/>
    <p:sldId id="713" r:id="rId8"/>
    <p:sldId id="747" r:id="rId9"/>
    <p:sldId id="840" r:id="rId10"/>
    <p:sldId id="818" r:id="rId11"/>
    <p:sldId id="836" r:id="rId12"/>
    <p:sldId id="841" r:id="rId13"/>
    <p:sldId id="842" r:id="rId14"/>
    <p:sldId id="843" r:id="rId15"/>
    <p:sldId id="859" r:id="rId16"/>
    <p:sldId id="746" r:id="rId17"/>
    <p:sldId id="844" r:id="rId18"/>
    <p:sldId id="801" r:id="rId19"/>
    <p:sldId id="802" r:id="rId20"/>
    <p:sldId id="803" r:id="rId21"/>
    <p:sldId id="804" r:id="rId22"/>
    <p:sldId id="837" r:id="rId23"/>
    <p:sldId id="846" r:id="rId24"/>
    <p:sldId id="865" r:id="rId25"/>
    <p:sldId id="866" r:id="rId26"/>
    <p:sldId id="868" r:id="rId27"/>
    <p:sldId id="867" r:id="rId28"/>
    <p:sldId id="845" r:id="rId29"/>
    <p:sldId id="848" r:id="rId30"/>
    <p:sldId id="849" r:id="rId31"/>
    <p:sldId id="838" r:id="rId32"/>
    <p:sldId id="856" r:id="rId33"/>
    <p:sldId id="875" r:id="rId34"/>
    <p:sldId id="877" r:id="rId35"/>
    <p:sldId id="876" r:id="rId36"/>
    <p:sldId id="878" r:id="rId37"/>
    <p:sldId id="888" r:id="rId38"/>
    <p:sldId id="869" r:id="rId39"/>
    <p:sldId id="890" r:id="rId40"/>
    <p:sldId id="886" r:id="rId41"/>
    <p:sldId id="891" r:id="rId42"/>
    <p:sldId id="894" r:id="rId43"/>
    <p:sldId id="812" r:id="rId44"/>
    <p:sldId id="811" r:id="rId45"/>
    <p:sldId id="810" r:id="rId46"/>
    <p:sldId id="809" r:id="rId47"/>
    <p:sldId id="807" r:id="rId48"/>
    <p:sldId id="813" r:id="rId49"/>
    <p:sldId id="814" r:id="rId50"/>
    <p:sldId id="824" r:id="rId51"/>
    <p:sldId id="742" r:id="rId52"/>
    <p:sldId id="864" r:id="rId53"/>
    <p:sldId id="879" r:id="rId54"/>
    <p:sldId id="816" r:id="rId55"/>
    <p:sldId id="817" r:id="rId56"/>
    <p:sldId id="832" r:id="rId57"/>
    <p:sldId id="798" r:id="rId58"/>
    <p:sldId id="712" r:id="rId59"/>
    <p:sldId id="722" r:id="rId60"/>
    <p:sldId id="772" r:id="rId61"/>
    <p:sldId id="775" r:id="rId62"/>
    <p:sldId id="767" r:id="rId63"/>
    <p:sldId id="768" r:id="rId64"/>
    <p:sldId id="902" r:id="rId65"/>
    <p:sldId id="896" r:id="rId66"/>
    <p:sldId id="897" r:id="rId67"/>
    <p:sldId id="898" r:id="rId68"/>
    <p:sldId id="899" r:id="rId69"/>
    <p:sldId id="900" r:id="rId70"/>
    <p:sldId id="901" r:id="rId71"/>
    <p:sldId id="769" r:id="rId72"/>
    <p:sldId id="766" r:id="rId73"/>
    <p:sldId id="790" r:id="rId74"/>
    <p:sldId id="791" r:id="rId75"/>
    <p:sldId id="895" r:id="rId76"/>
    <p:sldId id="702" r:id="rId77"/>
    <p:sldId id="796" r:id="rId78"/>
  </p:sldIdLst>
  <p:sldSz cx="9906000" cy="6858000" type="A4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9B3FEC54-C99A-2341-AAD7-27E0ADE2F16E}">
          <p14:sldIdLst>
            <p14:sldId id="256"/>
            <p14:sldId id="403"/>
            <p14:sldId id="861"/>
            <p14:sldId id="862"/>
            <p14:sldId id="860"/>
            <p14:sldId id="773"/>
            <p14:sldId id="713"/>
            <p14:sldId id="747"/>
            <p14:sldId id="840"/>
            <p14:sldId id="818"/>
            <p14:sldId id="836"/>
            <p14:sldId id="841"/>
            <p14:sldId id="842"/>
            <p14:sldId id="843"/>
            <p14:sldId id="859"/>
            <p14:sldId id="746"/>
            <p14:sldId id="844"/>
            <p14:sldId id="801"/>
            <p14:sldId id="802"/>
            <p14:sldId id="803"/>
            <p14:sldId id="804"/>
            <p14:sldId id="837"/>
            <p14:sldId id="846"/>
            <p14:sldId id="865"/>
            <p14:sldId id="866"/>
            <p14:sldId id="868"/>
            <p14:sldId id="867"/>
            <p14:sldId id="845"/>
            <p14:sldId id="848"/>
            <p14:sldId id="849"/>
            <p14:sldId id="838"/>
            <p14:sldId id="856"/>
            <p14:sldId id="875"/>
            <p14:sldId id="877"/>
            <p14:sldId id="876"/>
            <p14:sldId id="878"/>
            <p14:sldId id="888"/>
            <p14:sldId id="869"/>
            <p14:sldId id="890"/>
            <p14:sldId id="886"/>
            <p14:sldId id="891"/>
            <p14:sldId id="894"/>
            <p14:sldId id="812"/>
            <p14:sldId id="811"/>
            <p14:sldId id="810"/>
            <p14:sldId id="809"/>
            <p14:sldId id="807"/>
            <p14:sldId id="813"/>
            <p14:sldId id="814"/>
            <p14:sldId id="824"/>
            <p14:sldId id="742"/>
            <p14:sldId id="864"/>
            <p14:sldId id="879"/>
            <p14:sldId id="816"/>
            <p14:sldId id="817"/>
            <p14:sldId id="832"/>
            <p14:sldId id="798"/>
            <p14:sldId id="712"/>
            <p14:sldId id="722"/>
            <p14:sldId id="772"/>
            <p14:sldId id="775"/>
            <p14:sldId id="767"/>
            <p14:sldId id="768"/>
            <p14:sldId id="902"/>
            <p14:sldId id="896"/>
            <p14:sldId id="897"/>
            <p14:sldId id="898"/>
            <p14:sldId id="899"/>
            <p14:sldId id="900"/>
            <p14:sldId id="901"/>
            <p14:sldId id="769"/>
            <p14:sldId id="766"/>
            <p14:sldId id="790"/>
            <p14:sldId id="791"/>
            <p14:sldId id="895"/>
            <p14:sldId id="702"/>
            <p14:sldId id="79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E60B8"/>
    <a:srgbClr val="1778B8"/>
    <a:srgbClr val="FB8E20"/>
    <a:srgbClr val="36544F"/>
    <a:srgbClr val="B04432"/>
    <a:srgbClr val="D4EBE9"/>
    <a:srgbClr val="3E729D"/>
    <a:srgbClr val="41719C"/>
    <a:srgbClr val="5AB88F"/>
    <a:srgbClr val="B58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7640"/>
    <p:restoredTop sz="96911" autoAdjust="0"/>
  </p:normalViewPr>
  <p:slideViewPr>
    <p:cSldViewPr snapToGrid="0" snapToObjects="1">
      <p:cViewPr>
        <p:scale>
          <a:sx n="91" d="100"/>
          <a:sy n="91" d="100"/>
        </p:scale>
        <p:origin x="1520" y="1472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3854BB-5908-0843-BA41-B7E7E599A04D}" type="datetimeFigureOut">
              <a:rPr lang="de-DE" smtClean="0"/>
              <a:t>04.09.19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67E9B5-BB04-A741-9555-7CF01DDDA8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9260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39084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77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316254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9906000" cy="790222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1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54046EA0-476F-F64F-8694-855A1E7DAD9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203200" y="1026060"/>
            <a:ext cx="9499600" cy="5329237"/>
          </a:xfrm>
        </p:spPr>
        <p:txBody>
          <a:bodyPr/>
          <a:lstStyle>
            <a:lvl1pPr>
              <a:defRPr b="1"/>
            </a:lvl1pPr>
          </a:lstStyle>
          <a:p>
            <a:r>
              <a:rPr lang="de-DE" dirty="0"/>
              <a:t>Mastertextformat bearbeiten
	</a:t>
            </a:r>
            <a:r>
              <a:rPr lang="de-DE" dirty="0" err="1"/>
              <a:t>fasdfsdf</a:t>
            </a:r>
            <a:r>
              <a:rPr lang="de-DE" dirty="0"/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1996269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790223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6067778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906868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45719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</p:spTree>
    <p:extLst>
      <p:ext uri="{BB962C8B-B14F-4D97-AF65-F5344CB8AC3E}">
        <p14:creationId xmlns:p14="http://schemas.microsoft.com/office/powerpoint/2010/main" val="1176646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B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 err="1"/>
              <a:t>fasfasdf</a:t>
            </a:r>
            <a:endParaRPr 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9/4/19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602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50" r:id="rId2"/>
    <p:sldLayoutId id="214748365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de-DE" sz="2400" b="1" kern="1200" dirty="0">
          <a:solidFill>
            <a:srgbClr val="EF7D1D"/>
          </a:solidFill>
          <a:latin typeface="Source Sans Pro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2400" kern="1200" dirty="0">
          <a:solidFill>
            <a:srgbClr val="36544F"/>
          </a:solidFill>
          <a:latin typeface="Source Sans Pro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2400" kern="1200" dirty="0">
          <a:solidFill>
            <a:srgbClr val="36544F"/>
          </a:solidFill>
          <a:latin typeface="Source Sans Pro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reactjs.org/blog/2019/08/08/react-v16.9.0.html" TargetMode="Externa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9081/dashboard?delayfetch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47D97345-43C0-6A4D-BD05-C04BA4F1AC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667" b="6403"/>
          <a:stretch/>
        </p:blipFill>
        <p:spPr>
          <a:xfrm>
            <a:off x="0" y="0"/>
            <a:ext cx="9928323" cy="6858000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8FFC761-FA65-4D43-9BEC-BD3BB5EE4B73}"/>
              </a:ext>
            </a:extLst>
          </p:cNvPr>
          <p:cNvSpPr/>
          <p:nvPr/>
        </p:nvSpPr>
        <p:spPr>
          <a:xfrm>
            <a:off x="2695" y="-542"/>
            <a:ext cx="9939486" cy="6067776"/>
          </a:xfrm>
          <a:prstGeom prst="rect">
            <a:avLst/>
          </a:prstGeom>
          <a:solidFill>
            <a:srgbClr val="D4EBE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 2"/>
          <p:cNvSpPr/>
          <p:nvPr/>
        </p:nvSpPr>
        <p:spPr>
          <a:xfrm>
            <a:off x="0" y="1861666"/>
            <a:ext cx="9894836" cy="18312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1300" b="1" dirty="0" err="1"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React</a:t>
            </a:r>
            <a:r>
              <a:rPr lang="de-DE" sz="11300" b="1" dirty="0"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 2019</a:t>
            </a:r>
            <a:endParaRPr lang="de-DE" b="1" dirty="0">
              <a:solidFill>
                <a:srgbClr val="EF7D1D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38B5D25A-55E1-4341-9252-AC900006FD3A}"/>
              </a:ext>
            </a:extLst>
          </p:cNvPr>
          <p:cNvSpPr txBox="1"/>
          <p:nvPr/>
        </p:nvSpPr>
        <p:spPr>
          <a:xfrm>
            <a:off x="1262341" y="1802783"/>
            <a:ext cx="574256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3400" b="1" dirty="0">
              <a:solidFill>
                <a:srgbClr val="36544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-1" y="6067777"/>
            <a:ext cx="9928323" cy="790223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11162" y="6067777"/>
            <a:ext cx="9906000" cy="790223"/>
          </a:xfrm>
        </p:spPr>
        <p:txBody>
          <a:bodyPr>
            <a:normAutofit/>
          </a:bodyPr>
          <a:lstStyle/>
          <a:p>
            <a:r>
              <a:rPr lang="de-DE" sz="1400" spc="80" dirty="0">
                <a:solidFill>
                  <a:srgbClr val="D4EBE9"/>
                </a:solidFill>
              </a:rPr>
              <a:t>BED </a:t>
            </a:r>
            <a:r>
              <a:rPr lang="de-DE" sz="1400" spc="80" dirty="0" err="1">
                <a:solidFill>
                  <a:srgbClr val="D4EBE9"/>
                </a:solidFill>
              </a:rPr>
              <a:t>Con</a:t>
            </a:r>
            <a:r>
              <a:rPr lang="de-DE" sz="1400" spc="80" dirty="0">
                <a:solidFill>
                  <a:srgbClr val="D4EBE9"/>
                </a:solidFill>
              </a:rPr>
              <a:t> Berlin | September 2019 | @</a:t>
            </a:r>
            <a:r>
              <a:rPr lang="de-DE" sz="1400" spc="80" dirty="0" err="1">
                <a:solidFill>
                  <a:srgbClr val="D4EBE9"/>
                </a:solidFill>
              </a:rPr>
              <a:t>nilshartmann</a:t>
            </a:r>
            <a:endParaRPr lang="de-DE" sz="1400" spc="80" dirty="0">
              <a:solidFill>
                <a:srgbClr val="D4EBE9"/>
              </a:solidFill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219C9F6C-37CF-9943-948F-72DE55B90AF7}"/>
              </a:ext>
            </a:extLst>
          </p:cNvPr>
          <p:cNvSpPr/>
          <p:nvPr/>
        </p:nvSpPr>
        <p:spPr>
          <a:xfrm>
            <a:off x="1101492" y="4996116"/>
            <a:ext cx="4047284" cy="405075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de-DE" b="1" dirty="0" err="1">
                <a:solidFill>
                  <a:srgbClr val="36544F"/>
                </a:solidFill>
              </a:rPr>
              <a:t>Slides</a:t>
            </a:r>
            <a:r>
              <a:rPr lang="de-DE" b="1" dirty="0">
                <a:solidFill>
                  <a:srgbClr val="36544F"/>
                </a:solidFill>
              </a:rPr>
              <a:t>: https://</a:t>
            </a:r>
            <a:r>
              <a:rPr lang="de-DE" b="1" dirty="0" err="1">
                <a:solidFill>
                  <a:srgbClr val="36544F"/>
                </a:solidFill>
              </a:rPr>
              <a:t>nils.buzz</a:t>
            </a:r>
            <a:r>
              <a:rPr lang="de-DE" b="1" dirty="0">
                <a:solidFill>
                  <a:srgbClr val="36544F"/>
                </a:solidFill>
              </a:rPr>
              <a:t>/bedcon19-react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73666661-FE55-ED4C-A76E-C86491F3FE12}"/>
              </a:ext>
            </a:extLst>
          </p:cNvPr>
          <p:cNvSpPr/>
          <p:nvPr/>
        </p:nvSpPr>
        <p:spPr>
          <a:xfrm>
            <a:off x="1101493" y="1439144"/>
            <a:ext cx="5742561" cy="649942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2400" b="1" dirty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Hooks, </a:t>
            </a:r>
            <a:r>
              <a:rPr lang="de-DE" sz="2400" b="1" dirty="0" err="1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Concurrent</a:t>
            </a:r>
            <a:r>
              <a:rPr lang="de-DE" sz="2400" b="1" dirty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 Mode, </a:t>
            </a:r>
            <a:r>
              <a:rPr lang="de-DE" sz="2400" b="1" dirty="0" err="1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Suspense</a:t>
            </a:r>
            <a:endParaRPr lang="de-DE" sz="2400" b="1" dirty="0">
              <a:solidFill>
                <a:srgbClr val="36544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C6209A60-C38A-0541-970B-3B95C5D97745}"/>
              </a:ext>
            </a:extLst>
          </p:cNvPr>
          <p:cNvSpPr/>
          <p:nvPr/>
        </p:nvSpPr>
        <p:spPr>
          <a:xfrm>
            <a:off x="1101492" y="3685987"/>
            <a:ext cx="1870308" cy="649942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2400" b="1" dirty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Alles neu?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9C31A015-55D8-4148-B14E-A9148568F23E}"/>
              </a:ext>
            </a:extLst>
          </p:cNvPr>
          <p:cNvSpPr txBox="1"/>
          <p:nvPr/>
        </p:nvSpPr>
        <p:spPr>
          <a:xfrm>
            <a:off x="698375" y="387469"/>
            <a:ext cx="24352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  <a:endParaRPr lang="de-DE" sz="24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2E90048D-42F1-3745-9CCA-04471E395CAC}"/>
              </a:ext>
            </a:extLst>
          </p:cNvPr>
          <p:cNvSpPr txBox="1"/>
          <p:nvPr/>
        </p:nvSpPr>
        <p:spPr>
          <a:xfrm>
            <a:off x="705631" y="702775"/>
            <a:ext cx="20553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nilshartmann.net</a:t>
            </a:r>
            <a:endParaRPr lang="de-DE" sz="1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02775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B67061D7-19F5-A749-8CB6-58638EFFB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Hintergrund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A6B7E5C-605C-7E4A-9FD7-FA86AF00BDB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Hooks: </a:t>
            </a:r>
            <a:r>
              <a:rPr lang="de-DE" b="0" dirty="0">
                <a:solidFill>
                  <a:srgbClr val="36544F"/>
                </a:solidFill>
              </a:rPr>
              <a:t>State, </a:t>
            </a:r>
            <a:r>
              <a:rPr lang="de-DE" b="0" dirty="0" err="1">
                <a:solidFill>
                  <a:srgbClr val="36544F"/>
                </a:solidFill>
              </a:rPr>
              <a:t>Context</a:t>
            </a:r>
            <a:r>
              <a:rPr lang="de-DE" b="0" dirty="0">
                <a:solidFill>
                  <a:srgbClr val="36544F"/>
                </a:solidFill>
              </a:rPr>
              <a:t>, </a:t>
            </a:r>
            <a:r>
              <a:rPr lang="de-DE" b="0" dirty="0" err="1">
                <a:solidFill>
                  <a:srgbClr val="36544F"/>
                </a:solidFill>
              </a:rPr>
              <a:t>Lifecycle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etc</a:t>
            </a:r>
            <a:r>
              <a:rPr lang="de-DE" b="0" dirty="0">
                <a:solidFill>
                  <a:srgbClr val="36544F"/>
                </a:solidFill>
              </a:rPr>
              <a:t> auch in Funktionskomponenten</a:t>
            </a:r>
          </a:p>
          <a:p>
            <a:endParaRPr lang="de-DE" dirty="0"/>
          </a:p>
          <a:p>
            <a:pPr marL="0" indent="0">
              <a:buNone/>
            </a:pPr>
            <a:r>
              <a:rPr lang="de-DE" dirty="0"/>
              <a:t>Motivation:</a:t>
            </a:r>
          </a:p>
          <a:p>
            <a:pPr lvl="1"/>
            <a:r>
              <a:rPr lang="de-DE" dirty="0"/>
              <a:t>Bessere Wiederverwendbarkeit von Code</a:t>
            </a:r>
          </a:p>
          <a:p>
            <a:pPr lvl="1"/>
            <a:r>
              <a:rPr lang="de-DE" dirty="0"/>
              <a:t>Logik in Klassen nicht immer einfach verständlich (</a:t>
            </a:r>
            <a:r>
              <a:rPr lang="de-DE" dirty="0" err="1"/>
              <a:t>insb</a:t>
            </a:r>
            <a:r>
              <a:rPr lang="de-DE" dirty="0"/>
              <a:t> </a:t>
            </a:r>
            <a:r>
              <a:rPr lang="de-DE" dirty="0" err="1"/>
              <a:t>Lifecycles</a:t>
            </a:r>
            <a:r>
              <a:rPr lang="de-DE" dirty="0"/>
              <a:t>)</a:t>
            </a:r>
          </a:p>
          <a:p>
            <a:pPr lvl="2"/>
            <a:r>
              <a:rPr lang="de-DE" dirty="0"/>
              <a:t>Durch </a:t>
            </a:r>
            <a:r>
              <a:rPr lang="de-DE" dirty="0" err="1"/>
              <a:t>Concurrent</a:t>
            </a:r>
            <a:r>
              <a:rPr lang="de-DE" dirty="0"/>
              <a:t> Rendering noch problematischer</a:t>
            </a:r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marL="0" indent="0">
              <a:buNone/>
            </a:pPr>
            <a:r>
              <a:rPr lang="de-DE" dirty="0"/>
              <a:t>Hooks sind reguläre Funktionen, aber...</a:t>
            </a:r>
          </a:p>
          <a:p>
            <a:pPr lvl="1"/>
            <a:r>
              <a:rPr lang="de-DE" b="1" dirty="0"/>
              <a:t>nur in </a:t>
            </a:r>
            <a:r>
              <a:rPr lang="de-DE" dirty="0"/>
              <a:t>Funktionskomponenten (oder anderen Hooks)</a:t>
            </a:r>
          </a:p>
          <a:p>
            <a:pPr lvl="1"/>
            <a:r>
              <a:rPr lang="de-DE" b="1" dirty="0"/>
              <a:t>müssen</a:t>
            </a:r>
            <a:r>
              <a:rPr lang="de-DE" b="0" dirty="0"/>
              <a:t> auf Top-Level-</a:t>
            </a:r>
            <a:r>
              <a:rPr lang="de-DE" dirty="0"/>
              <a:t>Ebene stehen (nicht in Schleife, </a:t>
            </a:r>
            <a:r>
              <a:rPr lang="de-DE" dirty="0" err="1"/>
              <a:t>if</a:t>
            </a:r>
            <a:r>
              <a:rPr lang="de-DE" dirty="0"/>
              <a:t>, ...)</a:t>
            </a:r>
            <a:endParaRPr lang="de-DE" b="0" dirty="0"/>
          </a:p>
          <a:p>
            <a:pPr lvl="1"/>
            <a:r>
              <a:rPr lang="de-DE" b="1" dirty="0"/>
              <a:t>müssen</a:t>
            </a:r>
            <a:r>
              <a:rPr lang="de-DE" b="0" dirty="0"/>
              <a:t> mit "</a:t>
            </a:r>
            <a:r>
              <a:rPr lang="de-DE" b="0" dirty="0" err="1"/>
              <a:t>use</a:t>
            </a:r>
            <a:r>
              <a:rPr lang="de-DE" b="0" dirty="0"/>
              <a:t>" beginnen</a:t>
            </a:r>
          </a:p>
        </p:txBody>
      </p:sp>
    </p:spTree>
    <p:extLst>
      <p:ext uri="{BB962C8B-B14F-4D97-AF65-F5344CB8AC3E}">
        <p14:creationId xmlns:p14="http://schemas.microsoft.com/office/powerpoint/2010/main" val="4756571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useContext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useContext</a:t>
            </a:r>
            <a:r>
              <a:rPr lang="de-DE" b="0" dirty="0">
                <a:solidFill>
                  <a:srgbClr val="36544F"/>
                </a:solidFill>
              </a:rPr>
              <a:t>: Vereinfachter Zugriff auf den </a:t>
            </a:r>
            <a:r>
              <a:rPr lang="de-DE" b="0" dirty="0" err="1">
                <a:solidFill>
                  <a:srgbClr val="36544F"/>
                </a:solidFill>
              </a:rPr>
              <a:t>Context</a:t>
            </a: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095C061D-AB74-0D4E-9369-B49A62BE27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3850" y="3017578"/>
            <a:ext cx="7124700" cy="1346200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7ED94595-AFCC-B54C-9128-EF8FC73C9078}"/>
              </a:ext>
            </a:extLst>
          </p:cNvPr>
          <p:cNvSpPr/>
          <p:nvPr/>
        </p:nvSpPr>
        <p:spPr>
          <a:xfrm>
            <a:off x="5023954" y="4680586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User-Objekt liegt in einem 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Context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cxnSp>
        <p:nvCxnSpPr>
          <p:cNvPr id="9" name="Gerade Verbindung 8">
            <a:extLst>
              <a:ext uri="{FF2B5EF4-FFF2-40B4-BE49-F238E27FC236}">
                <a16:creationId xmlns:a16="http://schemas.microsoft.com/office/drawing/2014/main" id="{4BDEBAD2-1C69-8141-B76C-2A1EE238AEC7}"/>
              </a:ext>
            </a:extLst>
          </p:cNvPr>
          <p:cNvCxnSpPr>
            <a:cxnSpLocks/>
          </p:cNvCxnSpPr>
          <p:nvPr/>
        </p:nvCxnSpPr>
        <p:spPr>
          <a:xfrm flipV="1">
            <a:off x="6502074" y="3886200"/>
            <a:ext cx="0" cy="729759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13949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useContext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useContext</a:t>
            </a:r>
            <a:r>
              <a:rPr lang="de-DE" b="0" dirty="0">
                <a:solidFill>
                  <a:srgbClr val="36544F"/>
                </a:solidFill>
              </a:rPr>
              <a:t>: Vereinfachter Zugriff auf den </a:t>
            </a:r>
            <a:r>
              <a:rPr lang="de-DE" b="0" dirty="0" err="1">
                <a:solidFill>
                  <a:srgbClr val="36544F"/>
                </a:solidFill>
              </a:rPr>
              <a:t>Context</a:t>
            </a:r>
            <a:endParaRPr lang="de-DE" b="0" dirty="0">
              <a:solidFill>
                <a:srgbClr val="36544F"/>
              </a:solidFill>
            </a:endParaRPr>
          </a:p>
          <a:p>
            <a:r>
              <a:rPr lang="de-DE" dirty="0">
                <a:solidFill>
                  <a:srgbClr val="36544F"/>
                </a:solidFill>
              </a:rPr>
              <a:t>Bisher</a:t>
            </a:r>
            <a:r>
              <a:rPr lang="de-DE" b="0" dirty="0">
                <a:solidFill>
                  <a:srgbClr val="36544F"/>
                </a:solidFill>
              </a:rPr>
              <a:t>: Zugriff über Consumer-Komponente und </a:t>
            </a:r>
            <a:r>
              <a:rPr lang="de-DE" b="0" dirty="0" err="1">
                <a:solidFill>
                  <a:srgbClr val="36544F"/>
                </a:solidFill>
              </a:rPr>
              <a:t>Render</a:t>
            </a:r>
            <a:r>
              <a:rPr lang="de-DE" b="0" dirty="0">
                <a:solidFill>
                  <a:srgbClr val="36544F"/>
                </a:solidFill>
              </a:rPr>
              <a:t> Properties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385073" y="2415620"/>
            <a:ext cx="913585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CurrentUserProfile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ChatContext.Consumer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{</a:t>
            </a:r>
            <a:r>
              <a:rPr lang="de-DE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chatValue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&lt;div&gt;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&lt;Avatar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chatValue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.user.id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You're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logged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in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r>
              <a:rPr lang="de-DE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chatValue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.user.name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&lt;/div&gt;;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}}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&lt;/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ChatContext.Consumer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);      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</a:t>
            </a:r>
          </a:p>
        </p:txBody>
      </p:sp>
    </p:spTree>
    <p:extLst>
      <p:ext uri="{BB962C8B-B14F-4D97-AF65-F5344CB8AC3E}">
        <p14:creationId xmlns:p14="http://schemas.microsoft.com/office/powerpoint/2010/main" val="21676235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useContext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useContext</a:t>
            </a:r>
            <a:r>
              <a:rPr lang="de-DE" b="0" dirty="0">
                <a:solidFill>
                  <a:srgbClr val="36544F"/>
                </a:solidFill>
              </a:rPr>
              <a:t>: Vereinfachter Zugriff auf den </a:t>
            </a:r>
            <a:r>
              <a:rPr lang="de-DE" b="0" dirty="0" err="1">
                <a:solidFill>
                  <a:srgbClr val="36544F"/>
                </a:solidFill>
              </a:rPr>
              <a:t>Context</a:t>
            </a:r>
            <a:endParaRPr lang="de-DE" b="0" dirty="0">
              <a:solidFill>
                <a:srgbClr val="36544F"/>
              </a:solidFill>
            </a:endParaRPr>
          </a:p>
          <a:p>
            <a:r>
              <a:rPr lang="de-DE" dirty="0">
                <a:solidFill>
                  <a:srgbClr val="36544F"/>
                </a:solidFill>
              </a:rPr>
              <a:t>Bisher</a:t>
            </a:r>
            <a:r>
              <a:rPr lang="de-DE" b="0" dirty="0">
                <a:solidFill>
                  <a:srgbClr val="36544F"/>
                </a:solidFill>
              </a:rPr>
              <a:t>: Zugriff über Consumer-Komponente und </a:t>
            </a:r>
            <a:r>
              <a:rPr lang="de-DE" b="0" dirty="0" err="1">
                <a:solidFill>
                  <a:srgbClr val="36544F"/>
                </a:solidFill>
              </a:rPr>
              <a:t>Render</a:t>
            </a:r>
            <a:r>
              <a:rPr lang="de-DE" b="0" dirty="0">
                <a:solidFill>
                  <a:srgbClr val="36544F"/>
                </a:solidFill>
              </a:rPr>
              <a:t> Properties</a:t>
            </a:r>
          </a:p>
          <a:p>
            <a:r>
              <a:rPr lang="de-DE" b="0" dirty="0">
                <a:solidFill>
                  <a:srgbClr val="36544F"/>
                </a:solidFill>
              </a:rPr>
              <a:t>Unübersichtlich bei mehreren Kontexten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385073" y="2415620"/>
            <a:ext cx="9135853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CurrentUserProfile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ChatContext.Consumer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</a:t>
            </a:r>
            <a:r>
              <a:rPr lang="de-DE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ThemeContext.Consumer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{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themeValue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&lt;div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themeValue.name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  &lt;Avatar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chatValue.user.id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You're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logged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in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chatValue.user.name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&lt;/div&gt;;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}}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&lt;/</a:t>
            </a:r>
            <a:r>
              <a:rPr lang="de-DE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ThemeContext.Consumer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}}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&lt;/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ChatContext.Consumer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);      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</a:t>
            </a:r>
          </a:p>
        </p:txBody>
      </p:sp>
    </p:spTree>
    <p:extLst>
      <p:ext uri="{BB962C8B-B14F-4D97-AF65-F5344CB8AC3E}">
        <p14:creationId xmlns:p14="http://schemas.microsoft.com/office/powerpoint/2010/main" val="22878534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useContext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03200" y="1034527"/>
            <a:ext cx="9499600" cy="5329237"/>
          </a:xfrm>
        </p:spPr>
        <p:txBody>
          <a:bodyPr/>
          <a:lstStyle/>
          <a:p>
            <a:pPr marL="0" indent="0">
              <a:buNone/>
            </a:pPr>
            <a:r>
              <a:rPr lang="de-DE" dirty="0" err="1"/>
              <a:t>useContext</a:t>
            </a:r>
            <a:r>
              <a:rPr lang="de-DE" b="0" dirty="0">
                <a:solidFill>
                  <a:srgbClr val="36544F"/>
                </a:solidFill>
              </a:rPr>
              <a:t>: Vereinfachter Zugriff auf den </a:t>
            </a:r>
            <a:r>
              <a:rPr lang="de-DE" b="0" dirty="0" err="1">
                <a:solidFill>
                  <a:srgbClr val="36544F"/>
                </a:solidFill>
              </a:rPr>
              <a:t>Context</a:t>
            </a:r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Hook: "normale" Funktion, Komponente wird gerendert, wenn </a:t>
            </a:r>
            <a:r>
              <a:rPr lang="de-DE" b="0" dirty="0" err="1">
                <a:solidFill>
                  <a:srgbClr val="36544F"/>
                </a:solidFill>
              </a:rPr>
              <a:t>Context</a:t>
            </a:r>
            <a:r>
              <a:rPr lang="de-DE" b="0" dirty="0">
                <a:solidFill>
                  <a:srgbClr val="36544F"/>
                </a:solidFill>
              </a:rPr>
              <a:t> sich ändert</a:t>
            </a: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385073" y="2505670"/>
            <a:ext cx="913585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useContext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from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CurrentUserProfile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useContext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ChatContext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themeValue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useContext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ThemeContext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</a:t>
            </a:r>
          </a:p>
        </p:txBody>
      </p:sp>
    </p:spTree>
    <p:extLst>
      <p:ext uri="{BB962C8B-B14F-4D97-AF65-F5344CB8AC3E}">
        <p14:creationId xmlns:p14="http://schemas.microsoft.com/office/powerpoint/2010/main" val="3646518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useContext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03200" y="1034527"/>
            <a:ext cx="9499600" cy="5329237"/>
          </a:xfrm>
        </p:spPr>
        <p:txBody>
          <a:bodyPr/>
          <a:lstStyle/>
          <a:p>
            <a:pPr marL="0" indent="0">
              <a:buNone/>
            </a:pPr>
            <a:r>
              <a:rPr lang="de-DE" dirty="0" err="1"/>
              <a:t>useContext</a:t>
            </a:r>
            <a:r>
              <a:rPr lang="de-DE" b="0" dirty="0">
                <a:solidFill>
                  <a:srgbClr val="36544F"/>
                </a:solidFill>
              </a:rPr>
              <a:t>: Vereinfachter Zugriff auf den </a:t>
            </a:r>
            <a:r>
              <a:rPr lang="de-DE" b="0" dirty="0" err="1">
                <a:solidFill>
                  <a:srgbClr val="36544F"/>
                </a:solidFill>
              </a:rPr>
              <a:t>Context</a:t>
            </a:r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Hook: "normale" Funktion, Komponente wird gerendert, wenn </a:t>
            </a:r>
            <a:r>
              <a:rPr lang="de-DE" b="0" dirty="0" err="1">
                <a:solidFill>
                  <a:srgbClr val="36544F"/>
                </a:solidFill>
              </a:rPr>
              <a:t>Context</a:t>
            </a:r>
            <a:r>
              <a:rPr lang="de-DE" b="0" dirty="0">
                <a:solidFill>
                  <a:srgbClr val="36544F"/>
                </a:solidFill>
              </a:rPr>
              <a:t> sich ändert</a:t>
            </a: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385073" y="2505670"/>
            <a:ext cx="913585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useContext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from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CurrentUserProfile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useContext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ChatContext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themeValue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useContext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ThemeContext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&lt;div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themeValue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&lt;Avatar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chatValue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.user.id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You're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logged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in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chatValue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.user.name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&lt;/div&gt;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</a:t>
            </a:r>
          </a:p>
        </p:txBody>
      </p:sp>
    </p:spTree>
    <p:extLst>
      <p:ext uri="{BB962C8B-B14F-4D97-AF65-F5344CB8AC3E}">
        <p14:creationId xmlns:p14="http://schemas.microsoft.com/office/powerpoint/2010/main" val="11794806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useState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useState</a:t>
            </a:r>
            <a:r>
              <a:rPr lang="de-DE" dirty="0"/>
              <a:t>: </a:t>
            </a:r>
            <a:r>
              <a:rPr lang="de-DE" b="0" dirty="0">
                <a:solidFill>
                  <a:srgbClr val="36544F"/>
                </a:solidFill>
              </a:rPr>
              <a:t>State in Funktionskomponenten 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7442BA2-1A1A-3F43-9BA5-3676A6C609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0550" y="3490615"/>
            <a:ext cx="5880100" cy="800100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A0872E73-D27B-F646-8B04-9D2F5B215F79}"/>
              </a:ext>
            </a:extLst>
          </p:cNvPr>
          <p:cNvSpPr/>
          <p:nvPr/>
        </p:nvSpPr>
        <p:spPr>
          <a:xfrm>
            <a:off x="1750483" y="3121283"/>
            <a:ext cx="18501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b="1" dirty="0">
                <a:solidFill>
                  <a:srgbClr val="1778B8"/>
                </a:solidFill>
                <a:latin typeface="Source Sans Pro Semibold" panose="020B0503030403020204" pitchFamily="34" charset="77"/>
              </a:rPr>
              <a:t>Beispiel: Tab Bar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BFFEDB4-F37C-324B-A495-2E51A2A5A959}"/>
              </a:ext>
            </a:extLst>
          </p:cNvPr>
          <p:cNvSpPr/>
          <p:nvPr/>
        </p:nvSpPr>
        <p:spPr>
          <a:xfrm>
            <a:off x="1860550" y="4537366"/>
            <a:ext cx="432635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Zustand: welche Tab ist geöffnet?</a:t>
            </a:r>
          </a:p>
        </p:txBody>
      </p: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27A7E9DD-C173-E242-91E6-C8E7B05EF54F}"/>
              </a:ext>
            </a:extLst>
          </p:cNvPr>
          <p:cNvCxnSpPr>
            <a:cxnSpLocks/>
          </p:cNvCxnSpPr>
          <p:nvPr/>
        </p:nvCxnSpPr>
        <p:spPr>
          <a:xfrm flipV="1">
            <a:off x="2734881" y="4146782"/>
            <a:ext cx="0" cy="36783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55773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useState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Vorher: Setzen von State in Funktionen nicht möglich</a:t>
            </a:r>
          </a:p>
          <a:p>
            <a:r>
              <a:rPr lang="de-DE" b="0" dirty="0">
                <a:solidFill>
                  <a:srgbClr val="36544F"/>
                </a:solidFill>
              </a:rPr>
              <a:t>Setzen und Lesen nicht einheitlich (</a:t>
            </a:r>
            <a:r>
              <a:rPr lang="de-DE" b="0" dirty="0" err="1">
                <a:solidFill>
                  <a:srgbClr val="36544F"/>
                </a:solidFill>
              </a:rPr>
              <a:t>this.setState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vs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this.state.x</a:t>
            </a:r>
            <a:r>
              <a:rPr lang="de-DE" b="0" dirty="0">
                <a:solidFill>
                  <a:srgbClr val="36544F"/>
                </a:solidFill>
              </a:rPr>
              <a:t>)</a:t>
            </a:r>
          </a:p>
          <a:p>
            <a:r>
              <a:rPr lang="de-DE" b="0" dirty="0" err="1">
                <a:solidFill>
                  <a:srgbClr val="36544F"/>
                </a:solidFill>
              </a:rPr>
              <a:t>setState</a:t>
            </a:r>
            <a:r>
              <a:rPr lang="de-DE" b="0" dirty="0">
                <a:solidFill>
                  <a:srgbClr val="36544F"/>
                </a:solidFill>
              </a:rPr>
              <a:t> "seltsame" Semantik</a:t>
            </a:r>
          </a:p>
          <a:p>
            <a:r>
              <a:rPr lang="de-DE" b="0" dirty="0" err="1">
                <a:solidFill>
                  <a:srgbClr val="36544F"/>
                </a:solidFill>
              </a:rPr>
              <a:t>this</a:t>
            </a:r>
            <a:r>
              <a:rPr lang="de-DE" b="0" dirty="0">
                <a:solidFill>
                  <a:srgbClr val="36544F"/>
                </a:solidFill>
              </a:rPr>
              <a:t>-Problematik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385073" y="3324456"/>
            <a:ext cx="913585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export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default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Tabs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extends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React.Component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onTabChange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tabId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this.setState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activeTabId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tabId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})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render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&lt;div&gt;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props.tabs.map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tab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&lt;Tab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tabId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tab.id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    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onTabClick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this.onTabChange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/&gt; )}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&lt;/div&gt;;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27925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useState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useState</a:t>
            </a:r>
            <a:r>
              <a:rPr lang="de-DE" dirty="0"/>
              <a:t>: State erzeugen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385073" y="2415620"/>
            <a:ext cx="913585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Tabs(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[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activeTabId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setActiveTabId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b="1" dirty="0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0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1D5358BB-E614-8845-B815-C30239613419}"/>
              </a:ext>
            </a:extLst>
          </p:cNvPr>
          <p:cNvGrpSpPr/>
          <p:nvPr/>
        </p:nvGrpSpPr>
        <p:grpSpPr>
          <a:xfrm>
            <a:off x="6572503" y="3118546"/>
            <a:ext cx="2923023" cy="759419"/>
            <a:chOff x="4193897" y="8292032"/>
            <a:chExt cx="2923023" cy="759419"/>
          </a:xfrm>
        </p:grpSpPr>
        <p:sp>
          <p:nvSpPr>
            <p:cNvPr id="6" name="Rechteck 5">
              <a:extLst>
                <a:ext uri="{FF2B5EF4-FFF2-40B4-BE49-F238E27FC236}">
                  <a16:creationId xmlns:a16="http://schemas.microsoft.com/office/drawing/2014/main" id="{9DD6FEEA-1676-3546-8685-3F3C62158F0A}"/>
                </a:ext>
              </a:extLst>
            </p:cNvPr>
            <p:cNvSpPr/>
            <p:nvPr/>
          </p:nvSpPr>
          <p:spPr>
            <a:xfrm>
              <a:off x="4193897" y="8712897"/>
              <a:ext cx="2923023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de-DE" sz="1600" b="1" dirty="0">
                  <a:solidFill>
                    <a:srgbClr val="025249"/>
                  </a:solidFill>
                  <a:latin typeface="Source Sans Pro Semibold" charset="0"/>
                  <a:ea typeface="Source Sans Pro Semibold" charset="0"/>
                  <a:cs typeface="Source Sans Pro Semibold" charset="0"/>
                </a:rPr>
                <a:t>Initialer Wert</a:t>
              </a:r>
            </a:p>
          </p:txBody>
        </p:sp>
        <p:cxnSp>
          <p:nvCxnSpPr>
            <p:cNvPr id="7" name="Gerade Verbindung 6">
              <a:extLst>
                <a:ext uri="{FF2B5EF4-FFF2-40B4-BE49-F238E27FC236}">
                  <a16:creationId xmlns:a16="http://schemas.microsoft.com/office/drawing/2014/main" id="{8BB88D79-8751-FF4A-882E-93889EA2DF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72017" y="8292032"/>
              <a:ext cx="0" cy="343537"/>
            </a:xfrm>
            <a:prstGeom prst="line">
              <a:avLst/>
            </a:prstGeom>
            <a:ln>
              <a:solidFill>
                <a:srgbClr val="025249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D3EA4070-0BC9-0A43-9321-F32881044F36}"/>
              </a:ext>
            </a:extLst>
          </p:cNvPr>
          <p:cNvCxnSpPr>
            <a:cxnSpLocks/>
          </p:cNvCxnSpPr>
          <p:nvPr/>
        </p:nvCxnSpPr>
        <p:spPr>
          <a:xfrm flipV="1">
            <a:off x="2556609" y="8341129"/>
            <a:ext cx="0" cy="206607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1AF97013-B359-4747-9FD6-EBDA139C77C6}"/>
              </a:ext>
            </a:extLst>
          </p:cNvPr>
          <p:cNvGrpSpPr/>
          <p:nvPr/>
        </p:nvGrpSpPr>
        <p:grpSpPr>
          <a:xfrm>
            <a:off x="3029203" y="3159701"/>
            <a:ext cx="2923023" cy="746719"/>
            <a:chOff x="4193897" y="8292032"/>
            <a:chExt cx="2923023" cy="746719"/>
          </a:xfrm>
        </p:grpSpPr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B8B874E9-D7E7-2E45-8B94-5BCC0D25CFFC}"/>
                </a:ext>
              </a:extLst>
            </p:cNvPr>
            <p:cNvSpPr/>
            <p:nvPr/>
          </p:nvSpPr>
          <p:spPr>
            <a:xfrm>
              <a:off x="4193897" y="8700197"/>
              <a:ext cx="2923023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de-DE" sz="1600" b="1" dirty="0">
                  <a:solidFill>
                    <a:srgbClr val="025249"/>
                  </a:solidFill>
                  <a:latin typeface="Source Sans Pro Semibold" charset="0"/>
                  <a:ea typeface="Source Sans Pro Semibold" charset="0"/>
                  <a:cs typeface="Source Sans Pro Semibold" charset="0"/>
                </a:rPr>
                <a:t>Setter</a:t>
              </a:r>
            </a:p>
          </p:txBody>
        </p:sp>
        <p:cxnSp>
          <p:nvCxnSpPr>
            <p:cNvPr id="13" name="Gerade Verbindung 12">
              <a:extLst>
                <a:ext uri="{FF2B5EF4-FFF2-40B4-BE49-F238E27FC236}">
                  <a16:creationId xmlns:a16="http://schemas.microsoft.com/office/drawing/2014/main" id="{195F2BC6-CA03-E348-A828-F1FA1FB4EB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72017" y="8292032"/>
              <a:ext cx="0" cy="343537"/>
            </a:xfrm>
            <a:prstGeom prst="line">
              <a:avLst/>
            </a:prstGeom>
            <a:ln>
              <a:solidFill>
                <a:srgbClr val="025249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4FB9026C-365F-6341-997E-5533E3CA53C8}"/>
              </a:ext>
            </a:extLst>
          </p:cNvPr>
          <p:cNvGrpSpPr/>
          <p:nvPr/>
        </p:nvGrpSpPr>
        <p:grpSpPr>
          <a:xfrm>
            <a:off x="1095097" y="3123528"/>
            <a:ext cx="2923023" cy="759419"/>
            <a:chOff x="4193897" y="8292032"/>
            <a:chExt cx="2923023" cy="759419"/>
          </a:xfrm>
        </p:grpSpPr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7E3BE294-B064-D348-9052-E3A8BDBCB1B4}"/>
                </a:ext>
              </a:extLst>
            </p:cNvPr>
            <p:cNvSpPr/>
            <p:nvPr/>
          </p:nvSpPr>
          <p:spPr>
            <a:xfrm>
              <a:off x="4193897" y="8712897"/>
              <a:ext cx="2923023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de-DE" sz="1600" b="1" dirty="0">
                  <a:solidFill>
                    <a:srgbClr val="025249"/>
                  </a:solidFill>
                  <a:latin typeface="Source Sans Pro Semibold" charset="0"/>
                  <a:ea typeface="Source Sans Pro Semibold" charset="0"/>
                  <a:cs typeface="Source Sans Pro Semibold" charset="0"/>
                </a:rPr>
                <a:t>Aktueller State</a:t>
              </a:r>
            </a:p>
          </p:txBody>
        </p:sp>
        <p:cxnSp>
          <p:nvCxnSpPr>
            <p:cNvPr id="16" name="Gerade Verbindung 15">
              <a:extLst>
                <a:ext uri="{FF2B5EF4-FFF2-40B4-BE49-F238E27FC236}">
                  <a16:creationId xmlns:a16="http://schemas.microsoft.com/office/drawing/2014/main" id="{B21DE3D0-A3B0-934D-9544-7034A2172BD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72017" y="8292032"/>
              <a:ext cx="0" cy="343537"/>
            </a:xfrm>
            <a:prstGeom prst="line">
              <a:avLst/>
            </a:prstGeom>
            <a:ln>
              <a:solidFill>
                <a:srgbClr val="025249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119837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useState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useState</a:t>
            </a:r>
            <a:r>
              <a:rPr lang="de-DE" dirty="0"/>
              <a:t>: Aktuellen State verwenden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385073" y="2415620"/>
            <a:ext cx="913585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Tabs(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[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activeTabId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setActiveTabId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React.useState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(0);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&lt;div&gt;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props.tabs.map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tab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&lt;Tab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tab.id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===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activeTabId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? "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active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 : ""}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})}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&lt;/div&gt;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7B9E7AB0-7DCE-1C42-BD14-E76BE870BFE0}"/>
              </a:ext>
            </a:extLst>
          </p:cNvPr>
          <p:cNvGrpSpPr/>
          <p:nvPr/>
        </p:nvGrpSpPr>
        <p:grpSpPr>
          <a:xfrm>
            <a:off x="4108703" y="4785301"/>
            <a:ext cx="2923023" cy="746719"/>
            <a:chOff x="4193897" y="8292032"/>
            <a:chExt cx="2923023" cy="746719"/>
          </a:xfrm>
        </p:grpSpPr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757657D7-8C51-714D-BA9E-BC1CBE006B8D}"/>
                </a:ext>
              </a:extLst>
            </p:cNvPr>
            <p:cNvSpPr/>
            <p:nvPr/>
          </p:nvSpPr>
          <p:spPr>
            <a:xfrm>
              <a:off x="4193897" y="8700197"/>
              <a:ext cx="2923023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de-DE" sz="1600" b="1" dirty="0">
                  <a:solidFill>
                    <a:srgbClr val="025249"/>
                  </a:solidFill>
                  <a:latin typeface="Source Sans Pro Semibold" charset="0"/>
                  <a:ea typeface="Source Sans Pro Semibold" charset="0"/>
                  <a:cs typeface="Source Sans Pro Semibold" charset="0"/>
                </a:rPr>
                <a:t>Zugreifen auf State</a:t>
              </a:r>
            </a:p>
          </p:txBody>
        </p:sp>
        <p:cxnSp>
          <p:nvCxnSpPr>
            <p:cNvPr id="8" name="Gerade Verbindung 7">
              <a:extLst>
                <a:ext uri="{FF2B5EF4-FFF2-40B4-BE49-F238E27FC236}">
                  <a16:creationId xmlns:a16="http://schemas.microsoft.com/office/drawing/2014/main" id="{0E82EE12-3F4A-3643-905C-0E46E04EE4F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72017" y="8292032"/>
              <a:ext cx="0" cy="343537"/>
            </a:xfrm>
            <a:prstGeom prst="line">
              <a:avLst/>
            </a:prstGeom>
            <a:ln>
              <a:solidFill>
                <a:srgbClr val="025249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497279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80" dirty="0"/>
              <a:t>https://</a:t>
            </a:r>
            <a:r>
              <a:rPr lang="de-DE" spc="80" dirty="0" err="1"/>
              <a:t>nilshartmann.net</a:t>
            </a:r>
            <a:endParaRPr lang="de-DE" spc="80" dirty="0"/>
          </a:p>
        </p:txBody>
      </p:sp>
      <p:sp>
        <p:nvSpPr>
          <p:cNvPr id="3" name="Textfeld 2"/>
          <p:cNvSpPr txBox="1"/>
          <p:nvPr/>
        </p:nvSpPr>
        <p:spPr>
          <a:xfrm>
            <a:off x="845957" y="420867"/>
            <a:ext cx="8214107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</a:p>
          <a:p>
            <a:pPr algn="ctr"/>
            <a:r>
              <a:rPr lang="de-DE" sz="16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nils@nilshartmann.net</a:t>
            </a:r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Freiberuflicher Entwickler, Architekt, Trainer aus Hamburg</a:t>
            </a: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CDA16079-DCAE-BF4B-AE38-37222A6702A4}"/>
              </a:ext>
            </a:extLst>
          </p:cNvPr>
          <p:cNvGrpSpPr/>
          <p:nvPr/>
        </p:nvGrpSpPr>
        <p:grpSpPr>
          <a:xfrm>
            <a:off x="953923" y="2559752"/>
            <a:ext cx="7632386" cy="2853879"/>
            <a:chOff x="1394459" y="2559752"/>
            <a:chExt cx="7632386" cy="2853879"/>
          </a:xfrm>
        </p:grpSpPr>
        <p:sp>
          <p:nvSpPr>
            <p:cNvPr id="6" name="Rechteck 5">
              <a:extLst>
                <a:ext uri="{FF2B5EF4-FFF2-40B4-BE49-F238E27FC236}">
                  <a16:creationId xmlns:a16="http://schemas.microsoft.com/office/drawing/2014/main" id="{4EE38126-713D-C54E-9416-190104A3F961}"/>
                </a:ext>
              </a:extLst>
            </p:cNvPr>
            <p:cNvSpPr/>
            <p:nvPr/>
          </p:nvSpPr>
          <p:spPr>
            <a:xfrm>
              <a:off x="1394459" y="2559752"/>
              <a:ext cx="4120076" cy="267765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de-DE" sz="2400" b="1" dirty="0">
                  <a:solidFill>
                    <a:srgbClr val="41719C"/>
                  </a:solidFill>
                  <a:latin typeface="Source Sans Pro" charset="0"/>
                  <a:ea typeface="Source Sans Pro" charset="0"/>
                  <a:cs typeface="Source Sans Pro" charset="0"/>
                </a:rPr>
                <a:t>Java</a:t>
              </a:r>
            </a:p>
            <a:p>
              <a:pPr algn="ctr"/>
              <a:r>
                <a:rPr lang="de-DE" sz="2400" b="1" dirty="0">
                  <a:solidFill>
                    <a:srgbClr val="41719C"/>
                  </a:solidFill>
                  <a:latin typeface="Source Sans Pro" charset="0"/>
                  <a:ea typeface="Source Sans Pro" charset="0"/>
                  <a:cs typeface="Source Sans Pro" charset="0"/>
                </a:rPr>
                <a:t>JavaScript, </a:t>
              </a:r>
              <a:r>
                <a:rPr lang="de-DE" sz="2400" b="1" dirty="0" err="1">
                  <a:solidFill>
                    <a:srgbClr val="41719C"/>
                  </a:solidFill>
                  <a:latin typeface="Source Sans Pro" charset="0"/>
                  <a:ea typeface="Source Sans Pro" charset="0"/>
                  <a:cs typeface="Source Sans Pro" charset="0"/>
                </a:rPr>
                <a:t>TypeScript</a:t>
              </a:r>
              <a:endPara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endParaRPr>
            </a:p>
            <a:p>
              <a:pPr algn="ctr"/>
              <a:r>
                <a:rPr lang="de-DE" sz="2400" b="1" dirty="0" err="1">
                  <a:solidFill>
                    <a:srgbClr val="41719C"/>
                  </a:solidFill>
                  <a:latin typeface="Source Sans Pro" charset="0"/>
                  <a:ea typeface="Source Sans Pro" charset="0"/>
                  <a:cs typeface="Source Sans Pro" charset="0"/>
                </a:rPr>
                <a:t>React</a:t>
              </a:r>
              <a:endPara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endParaRPr>
            </a:p>
            <a:p>
              <a:pPr algn="ctr"/>
              <a:r>
                <a:rPr lang="de-DE" sz="2400" b="1" dirty="0" err="1">
                  <a:solidFill>
                    <a:srgbClr val="41719C"/>
                  </a:solidFill>
                  <a:latin typeface="Source Sans Pro" charset="0"/>
                  <a:ea typeface="Source Sans Pro" charset="0"/>
                  <a:cs typeface="Source Sans Pro" charset="0"/>
                </a:rPr>
                <a:t>GraphQL</a:t>
              </a:r>
              <a:endPara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endParaRPr>
            </a:p>
            <a:p>
              <a:pPr algn="ctr"/>
              <a:endPara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endParaRPr>
            </a:p>
            <a:p>
              <a:pPr algn="ctr"/>
              <a:r>
                <a:rPr lang="de-DE" sz="2400" b="1" dirty="0">
                  <a:solidFill>
                    <a:srgbClr val="41719C"/>
                  </a:solidFill>
                  <a:latin typeface="Source Sans Pro" charset="0"/>
                  <a:ea typeface="Source Sans Pro" charset="0"/>
                  <a:cs typeface="Source Sans Pro" charset="0"/>
                </a:rPr>
                <a:t>Trainings, Workshops und Beratung</a:t>
              </a:r>
            </a:p>
          </p:txBody>
        </p:sp>
        <p:grpSp>
          <p:nvGrpSpPr>
            <p:cNvPr id="8" name="Gruppieren 7">
              <a:extLst>
                <a:ext uri="{FF2B5EF4-FFF2-40B4-BE49-F238E27FC236}">
                  <a16:creationId xmlns:a16="http://schemas.microsoft.com/office/drawing/2014/main" id="{576AF9AE-A3CF-7E4D-96B0-B35C1A759B5D}"/>
                </a:ext>
              </a:extLst>
            </p:cNvPr>
            <p:cNvGrpSpPr/>
            <p:nvPr/>
          </p:nvGrpSpPr>
          <p:grpSpPr>
            <a:xfrm>
              <a:off x="7252717" y="2634572"/>
              <a:ext cx="1774128" cy="2779059"/>
              <a:chOff x="7252717" y="2634572"/>
              <a:chExt cx="1774128" cy="2779059"/>
            </a:xfrm>
          </p:grpSpPr>
          <p:pic>
            <p:nvPicPr>
              <p:cNvPr id="5" name="Grafik 4">
                <a:extLst>
                  <a:ext uri="{FF2B5EF4-FFF2-40B4-BE49-F238E27FC236}">
                    <a16:creationId xmlns:a16="http://schemas.microsoft.com/office/drawing/2014/main" id="{6507539C-E031-AC4C-9009-42E6F7C741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252717" y="2634572"/>
                <a:ext cx="1774128" cy="2577793"/>
              </a:xfrm>
              <a:prstGeom prst="rect">
                <a:avLst/>
              </a:prstGeom>
            </p:spPr>
          </p:pic>
          <p:sp>
            <p:nvSpPr>
              <p:cNvPr id="7" name="Rechteck 6">
                <a:extLst>
                  <a:ext uri="{FF2B5EF4-FFF2-40B4-BE49-F238E27FC236}">
                    <a16:creationId xmlns:a16="http://schemas.microsoft.com/office/drawing/2014/main" id="{95789C73-DEE2-2843-AC63-29534975B257}"/>
                  </a:ext>
                </a:extLst>
              </p:cNvPr>
              <p:cNvSpPr/>
              <p:nvPr/>
            </p:nvSpPr>
            <p:spPr>
              <a:xfrm>
                <a:off x="7362787" y="5105854"/>
                <a:ext cx="184731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endParaRPr lang="de-DE" sz="14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970927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useState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useState</a:t>
            </a:r>
            <a:r>
              <a:rPr lang="de-DE" dirty="0"/>
              <a:t>: State verändern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385073" y="2415620"/>
            <a:ext cx="913585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Tabs(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[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activeTabId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setActiveTabId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React.useState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(0);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&lt;div&gt;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props.tabs.map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tab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&lt;Tab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tab.id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===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activeTabId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? "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active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 : ""}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onClick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={() =&gt;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setActiveTabId</a:t>
            </a:r>
            <a:r>
              <a:rPr lang="de-DE" b="1" dirty="0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tab.id</a:t>
            </a:r>
            <a:r>
              <a:rPr lang="de-DE" b="1" dirty="0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)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})}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&lt;/div&gt;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7504E2A3-1447-8348-91AF-42563F5EECB1}"/>
              </a:ext>
            </a:extLst>
          </p:cNvPr>
          <p:cNvGrpSpPr/>
          <p:nvPr/>
        </p:nvGrpSpPr>
        <p:grpSpPr>
          <a:xfrm>
            <a:off x="3491487" y="5085221"/>
            <a:ext cx="2923023" cy="992940"/>
            <a:chOff x="4193897" y="8292032"/>
            <a:chExt cx="2923023" cy="992940"/>
          </a:xfrm>
        </p:grpSpPr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DF24A01F-6EDB-044A-A978-6B5B7D1CEB6E}"/>
                </a:ext>
              </a:extLst>
            </p:cNvPr>
            <p:cNvSpPr/>
            <p:nvPr/>
          </p:nvSpPr>
          <p:spPr>
            <a:xfrm>
              <a:off x="4193897" y="8700197"/>
              <a:ext cx="2923023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de-DE" sz="1600" b="1" dirty="0">
                  <a:solidFill>
                    <a:srgbClr val="025249"/>
                  </a:solidFill>
                  <a:latin typeface="Source Sans Pro Semibold" charset="0"/>
                  <a:ea typeface="Source Sans Pro Semibold" charset="0"/>
                  <a:cs typeface="Source Sans Pro Semibold" charset="0"/>
                </a:rPr>
                <a:t>Setzen von State</a:t>
              </a:r>
            </a:p>
            <a:p>
              <a:pPr algn="ctr"/>
              <a:r>
                <a:rPr lang="de-DE" sz="1600" b="1" dirty="0">
                  <a:solidFill>
                    <a:srgbClr val="025249"/>
                  </a:solidFill>
                  <a:latin typeface="Source Sans Pro Semibold" charset="0"/>
                  <a:ea typeface="Source Sans Pro Semibold" charset="0"/>
                  <a:cs typeface="Source Sans Pro Semibold" charset="0"/>
                </a:rPr>
                <a:t>(kein Objekt mehr!)</a:t>
              </a:r>
            </a:p>
          </p:txBody>
        </p:sp>
        <p:cxnSp>
          <p:nvCxnSpPr>
            <p:cNvPr id="8" name="Gerade Verbindung 7">
              <a:extLst>
                <a:ext uri="{FF2B5EF4-FFF2-40B4-BE49-F238E27FC236}">
                  <a16:creationId xmlns:a16="http://schemas.microsoft.com/office/drawing/2014/main" id="{5031B367-3F2C-0747-8223-8E634CB9877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72017" y="8292032"/>
              <a:ext cx="0" cy="343537"/>
            </a:xfrm>
            <a:prstGeom prst="line">
              <a:avLst/>
            </a:prstGeom>
            <a:ln>
              <a:solidFill>
                <a:srgbClr val="025249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614151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useState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useState</a:t>
            </a:r>
            <a:r>
              <a:rPr lang="de-DE" b="0" dirty="0">
                <a:solidFill>
                  <a:srgbClr val="36544F"/>
                </a:solidFill>
              </a:rPr>
              <a:t>: Mehrere States in einer Komponente möglich</a:t>
            </a:r>
          </a:p>
          <a:p>
            <a:r>
              <a:rPr lang="de-DE" b="0" dirty="0">
                <a:solidFill>
                  <a:srgbClr val="36544F"/>
                </a:solidFill>
              </a:rPr>
              <a:t>Kein "</a:t>
            </a:r>
            <a:r>
              <a:rPr lang="de-DE" b="0" dirty="0" err="1">
                <a:solidFill>
                  <a:srgbClr val="36544F"/>
                </a:solidFill>
              </a:rPr>
              <a:t>mergen</a:t>
            </a:r>
            <a:r>
              <a:rPr lang="de-DE" b="0" dirty="0">
                <a:solidFill>
                  <a:srgbClr val="36544F"/>
                </a:solidFill>
              </a:rPr>
              <a:t>" von State mehr!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385073" y="2415620"/>
            <a:ext cx="913585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LoginForm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[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username</a:t>
            </a:r>
            <a:r>
              <a:rPr lang="de-DE" b="1" dirty="0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,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setUsername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] =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React.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useState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("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klaus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");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[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password</a:t>
            </a:r>
            <a:r>
              <a:rPr lang="de-DE" b="1" dirty="0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,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setPassword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] =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React.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useState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("");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(&lt;&gt;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onChange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setUsername</a:t>
            </a:r>
            <a:r>
              <a:rPr lang="de-DE" b="1" dirty="0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e.target.value</a:t>
            </a:r>
            <a:r>
              <a:rPr lang="de-DE" b="1" dirty="0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)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/&gt;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password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onChange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setPassword</a:t>
            </a:r>
            <a:r>
              <a:rPr lang="de-DE" b="1" dirty="0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e.target.value</a:t>
            </a:r>
            <a:r>
              <a:rPr lang="de-DE" b="1" dirty="0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)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&lt;/&gt;);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9280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useReducer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useReducer</a:t>
            </a:r>
            <a:r>
              <a:rPr lang="de-DE" b="0" dirty="0">
                <a:solidFill>
                  <a:srgbClr val="36544F"/>
                </a:solidFill>
              </a:rPr>
              <a:t>: </a:t>
            </a:r>
            <a:r>
              <a:rPr lang="de-DE" b="0" dirty="0" err="1">
                <a:solidFill>
                  <a:srgbClr val="36544F"/>
                </a:solidFill>
              </a:rPr>
              <a:t>Redux</a:t>
            </a:r>
            <a:r>
              <a:rPr lang="de-DE" b="0" dirty="0">
                <a:solidFill>
                  <a:srgbClr val="36544F"/>
                </a:solidFill>
              </a:rPr>
              <a:t> für Komponenten?</a:t>
            </a:r>
          </a:p>
          <a:p>
            <a:r>
              <a:rPr lang="de-DE" b="0" dirty="0">
                <a:solidFill>
                  <a:srgbClr val="36544F"/>
                </a:solidFill>
              </a:rPr>
              <a:t>Für komplexen State mit viel Logik zur Veränderung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33788453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useReducer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useReducer</a:t>
            </a:r>
            <a:r>
              <a:rPr lang="de-DE" b="0" dirty="0">
                <a:solidFill>
                  <a:srgbClr val="36544F"/>
                </a:solidFill>
              </a:rPr>
              <a:t>: </a:t>
            </a:r>
            <a:r>
              <a:rPr lang="de-DE" b="0" dirty="0" err="1">
                <a:solidFill>
                  <a:srgbClr val="36544F"/>
                </a:solidFill>
              </a:rPr>
              <a:t>Redux</a:t>
            </a:r>
            <a:r>
              <a:rPr lang="de-DE" b="0" dirty="0">
                <a:solidFill>
                  <a:srgbClr val="36544F"/>
                </a:solidFill>
              </a:rPr>
              <a:t> für Komponenten?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Schritt 1: </a:t>
            </a:r>
            <a:r>
              <a:rPr lang="de-DE" b="0" dirty="0" err="1">
                <a:solidFill>
                  <a:srgbClr val="36544F"/>
                </a:solidFill>
              </a:rPr>
              <a:t>Reducer</a:t>
            </a:r>
            <a:r>
              <a:rPr lang="de-DE" b="0" dirty="0">
                <a:solidFill>
                  <a:srgbClr val="36544F"/>
                </a:solidFill>
              </a:rPr>
              <a:t>-Funktion </a:t>
            </a:r>
            <a:r>
              <a:rPr lang="de-DE" sz="22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2200" b="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state</a:t>
            </a:r>
            <a:r>
              <a:rPr lang="de-DE" sz="22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sz="2200" b="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action</a:t>
            </a:r>
            <a:r>
              <a:rPr lang="de-DE" sz="22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=&gt; </a:t>
            </a:r>
            <a:r>
              <a:rPr lang="de-DE" sz="2200" b="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newState</a:t>
            </a:r>
            <a:endParaRPr lang="de-DE" sz="2200" b="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30454320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useReducer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useReducer</a:t>
            </a:r>
            <a:r>
              <a:rPr lang="de-DE" b="0" dirty="0">
                <a:solidFill>
                  <a:srgbClr val="36544F"/>
                </a:solidFill>
              </a:rPr>
              <a:t>: </a:t>
            </a:r>
            <a:r>
              <a:rPr lang="de-DE" b="0" dirty="0" err="1">
                <a:solidFill>
                  <a:srgbClr val="36544F"/>
                </a:solidFill>
              </a:rPr>
              <a:t>Redux</a:t>
            </a:r>
            <a:r>
              <a:rPr lang="de-DE" b="0" dirty="0">
                <a:solidFill>
                  <a:srgbClr val="36544F"/>
                </a:solidFill>
              </a:rPr>
              <a:t> für Komponenten?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Schritt 1: </a:t>
            </a:r>
            <a:r>
              <a:rPr lang="de-DE" b="0" dirty="0" err="1">
                <a:solidFill>
                  <a:srgbClr val="36544F"/>
                </a:solidFill>
              </a:rPr>
              <a:t>Reducer</a:t>
            </a:r>
            <a:r>
              <a:rPr lang="de-DE" b="0" dirty="0">
                <a:solidFill>
                  <a:srgbClr val="36544F"/>
                </a:solidFill>
              </a:rPr>
              <a:t>-Funktion </a:t>
            </a:r>
            <a:r>
              <a:rPr lang="de-DE" sz="22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2200" b="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state</a:t>
            </a:r>
            <a:r>
              <a:rPr lang="de-DE" sz="22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sz="2200" b="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action</a:t>
            </a:r>
            <a:r>
              <a:rPr lang="de-DE" sz="22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=&gt; </a:t>
            </a:r>
            <a:r>
              <a:rPr lang="de-DE" sz="2200" b="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newState</a:t>
            </a:r>
            <a:endParaRPr lang="de-DE" sz="2200" b="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Actions sind einfache JavaScript-Objekte</a:t>
            </a: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480E4E1A-B3CA-9444-8684-076A566399DD}"/>
              </a:ext>
            </a:extLst>
          </p:cNvPr>
          <p:cNvSpPr txBox="1"/>
          <p:nvPr/>
        </p:nvSpPr>
        <p:spPr>
          <a:xfrm>
            <a:off x="2072149" y="2650236"/>
            <a:ext cx="387145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b="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"SET_USER",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"..."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61211158-E2FC-1341-9B44-F496C77052BB}"/>
              </a:ext>
            </a:extLst>
          </p:cNvPr>
          <p:cNvSpPr txBox="1"/>
          <p:nvPr/>
        </p:nvSpPr>
        <p:spPr>
          <a:xfrm>
            <a:off x="5854149" y="2888774"/>
            <a:ext cx="655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36544F"/>
                </a:solidFill>
                <a:latin typeface="Source Sans Pro" panose="020B0503030403020204" pitchFamily="34" charset="77"/>
              </a:rPr>
              <a:t>Type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412C07BB-4117-9E49-8F90-9D216EE35265}"/>
              </a:ext>
            </a:extLst>
          </p:cNvPr>
          <p:cNvSpPr txBox="1"/>
          <p:nvPr/>
        </p:nvSpPr>
        <p:spPr>
          <a:xfrm>
            <a:off x="2072149" y="4243810"/>
            <a:ext cx="387145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b="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"SET_PASSWORD",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password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"..."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DCBE1316-9712-D845-BA2F-0C3D8E626CC7}"/>
              </a:ext>
            </a:extLst>
          </p:cNvPr>
          <p:cNvSpPr txBox="1"/>
          <p:nvPr/>
        </p:nvSpPr>
        <p:spPr>
          <a:xfrm>
            <a:off x="2072149" y="5550691"/>
            <a:ext cx="38714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b="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"RESET"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8AF2C9DA-D391-5C4E-B88E-2C0D6F5404EA}"/>
              </a:ext>
            </a:extLst>
          </p:cNvPr>
          <p:cNvCxnSpPr/>
          <p:nvPr/>
        </p:nvCxnSpPr>
        <p:spPr>
          <a:xfrm flipH="1">
            <a:off x="4913244" y="3091069"/>
            <a:ext cx="911087" cy="0"/>
          </a:xfrm>
          <a:prstGeom prst="line">
            <a:avLst/>
          </a:prstGeom>
          <a:ln w="12700">
            <a:solidFill>
              <a:srgbClr val="36544F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>
            <a:extLst>
              <a:ext uri="{FF2B5EF4-FFF2-40B4-BE49-F238E27FC236}">
                <a16:creationId xmlns:a16="http://schemas.microsoft.com/office/drawing/2014/main" id="{5118B0F9-5DCC-6F46-9245-2BF8AC2D107C}"/>
              </a:ext>
            </a:extLst>
          </p:cNvPr>
          <p:cNvSpPr txBox="1"/>
          <p:nvPr/>
        </p:nvSpPr>
        <p:spPr>
          <a:xfrm>
            <a:off x="5854149" y="3230563"/>
            <a:ext cx="1182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36544F"/>
                </a:solidFill>
                <a:latin typeface="Source Sans Pro" panose="020B0503030403020204" pitchFamily="34" charset="77"/>
              </a:rPr>
              <a:t>Payload</a:t>
            </a:r>
          </a:p>
        </p:txBody>
      </p:sp>
      <p:cxnSp>
        <p:nvCxnSpPr>
          <p:cNvPr id="12" name="Gerade Verbindung 11">
            <a:extLst>
              <a:ext uri="{FF2B5EF4-FFF2-40B4-BE49-F238E27FC236}">
                <a16:creationId xmlns:a16="http://schemas.microsoft.com/office/drawing/2014/main" id="{8DA7EC20-4FC2-AE40-B7C0-FB53505E5A18}"/>
              </a:ext>
            </a:extLst>
          </p:cNvPr>
          <p:cNvCxnSpPr>
            <a:cxnSpLocks/>
          </p:cNvCxnSpPr>
          <p:nvPr/>
        </p:nvCxnSpPr>
        <p:spPr>
          <a:xfrm flipH="1">
            <a:off x="4562061" y="3432858"/>
            <a:ext cx="1262271" cy="0"/>
          </a:xfrm>
          <a:prstGeom prst="line">
            <a:avLst/>
          </a:prstGeom>
          <a:ln w="12700">
            <a:solidFill>
              <a:srgbClr val="36544F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4544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useReducer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useReducer</a:t>
            </a:r>
            <a:r>
              <a:rPr lang="de-DE" b="0" dirty="0">
                <a:solidFill>
                  <a:srgbClr val="36544F"/>
                </a:solidFill>
              </a:rPr>
              <a:t>: </a:t>
            </a:r>
            <a:r>
              <a:rPr lang="de-DE" b="0" dirty="0" err="1">
                <a:solidFill>
                  <a:srgbClr val="36544F"/>
                </a:solidFill>
              </a:rPr>
              <a:t>Redux</a:t>
            </a:r>
            <a:r>
              <a:rPr lang="de-DE" b="0" dirty="0">
                <a:solidFill>
                  <a:srgbClr val="36544F"/>
                </a:solidFill>
              </a:rPr>
              <a:t> für Komponenten?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Schritt 1: </a:t>
            </a:r>
            <a:r>
              <a:rPr lang="de-DE" b="0" dirty="0" err="1">
                <a:solidFill>
                  <a:srgbClr val="36544F"/>
                </a:solidFill>
              </a:rPr>
              <a:t>Reducer</a:t>
            </a:r>
            <a:r>
              <a:rPr lang="de-DE" b="0" dirty="0">
                <a:solidFill>
                  <a:srgbClr val="36544F"/>
                </a:solidFill>
              </a:rPr>
              <a:t>-Funktion </a:t>
            </a:r>
            <a:r>
              <a:rPr lang="de-DE" sz="22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2200" b="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state</a:t>
            </a:r>
            <a:r>
              <a:rPr lang="de-DE" sz="22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sz="2200" b="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action</a:t>
            </a:r>
            <a:r>
              <a:rPr lang="de-DE" sz="22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=&gt; </a:t>
            </a:r>
            <a:r>
              <a:rPr lang="de-DE" sz="2200" b="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newState</a:t>
            </a:r>
            <a:endParaRPr lang="de-DE" sz="2200" b="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480E4E1A-B3CA-9444-8684-076A566399DD}"/>
              </a:ext>
            </a:extLst>
          </p:cNvPr>
          <p:cNvSpPr txBox="1"/>
          <p:nvPr/>
        </p:nvSpPr>
        <p:spPr>
          <a:xfrm>
            <a:off x="342740" y="2096238"/>
            <a:ext cx="969872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loginReducer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oldState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switch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action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type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case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SET_USER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 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8642581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useReducer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useReducer</a:t>
            </a:r>
            <a:r>
              <a:rPr lang="de-DE" b="0" dirty="0">
                <a:solidFill>
                  <a:srgbClr val="36544F"/>
                </a:solidFill>
              </a:rPr>
              <a:t>: </a:t>
            </a:r>
            <a:r>
              <a:rPr lang="de-DE" b="0" dirty="0" err="1">
                <a:solidFill>
                  <a:srgbClr val="36544F"/>
                </a:solidFill>
              </a:rPr>
              <a:t>Redux</a:t>
            </a:r>
            <a:r>
              <a:rPr lang="de-DE" b="0" dirty="0">
                <a:solidFill>
                  <a:srgbClr val="36544F"/>
                </a:solidFill>
              </a:rPr>
              <a:t> für Komponenten?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Schritt 1: </a:t>
            </a:r>
            <a:r>
              <a:rPr lang="de-DE" b="0" dirty="0" err="1">
                <a:solidFill>
                  <a:srgbClr val="36544F"/>
                </a:solidFill>
              </a:rPr>
              <a:t>Reducer</a:t>
            </a:r>
            <a:r>
              <a:rPr lang="de-DE" b="0" dirty="0">
                <a:solidFill>
                  <a:srgbClr val="36544F"/>
                </a:solidFill>
              </a:rPr>
              <a:t>-Funktion </a:t>
            </a:r>
            <a:r>
              <a:rPr lang="de-DE" sz="22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2200" b="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state</a:t>
            </a:r>
            <a:r>
              <a:rPr lang="de-DE" sz="22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sz="2200" b="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action</a:t>
            </a:r>
            <a:r>
              <a:rPr lang="de-DE" sz="22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=&gt; </a:t>
            </a:r>
            <a:r>
              <a:rPr lang="de-DE" sz="2200" b="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newState</a:t>
            </a:r>
            <a:endParaRPr lang="de-DE" sz="2200" b="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480E4E1A-B3CA-9444-8684-076A566399DD}"/>
              </a:ext>
            </a:extLst>
          </p:cNvPr>
          <p:cNvSpPr txBox="1"/>
          <p:nvPr/>
        </p:nvSpPr>
        <p:spPr>
          <a:xfrm>
            <a:off x="342740" y="2096238"/>
            <a:ext cx="969872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loginReducer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oldState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switch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action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type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case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SET_USER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{...</a:t>
            </a:r>
            <a:r>
              <a:rPr lang="de-DE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oldState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action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9546861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useReducer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useReducer</a:t>
            </a:r>
            <a:r>
              <a:rPr lang="de-DE" b="0" dirty="0">
                <a:solidFill>
                  <a:srgbClr val="36544F"/>
                </a:solidFill>
              </a:rPr>
              <a:t>: </a:t>
            </a:r>
            <a:r>
              <a:rPr lang="de-DE" b="0" dirty="0" err="1">
                <a:solidFill>
                  <a:srgbClr val="36544F"/>
                </a:solidFill>
              </a:rPr>
              <a:t>Redux</a:t>
            </a:r>
            <a:r>
              <a:rPr lang="de-DE" b="0" dirty="0">
                <a:solidFill>
                  <a:srgbClr val="36544F"/>
                </a:solidFill>
              </a:rPr>
              <a:t> für Komponenten?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Schritt 1: </a:t>
            </a:r>
            <a:r>
              <a:rPr lang="de-DE" b="0" dirty="0" err="1">
                <a:solidFill>
                  <a:srgbClr val="36544F"/>
                </a:solidFill>
              </a:rPr>
              <a:t>Reducer</a:t>
            </a:r>
            <a:r>
              <a:rPr lang="de-DE" b="0" dirty="0">
                <a:solidFill>
                  <a:srgbClr val="36544F"/>
                </a:solidFill>
              </a:rPr>
              <a:t>-Funktion </a:t>
            </a:r>
            <a:r>
              <a:rPr lang="de-DE" sz="22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2200" b="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state</a:t>
            </a:r>
            <a:r>
              <a:rPr lang="de-DE" sz="22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sz="2200" b="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action</a:t>
            </a:r>
            <a:r>
              <a:rPr lang="de-DE" sz="22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=&gt; </a:t>
            </a:r>
            <a:r>
              <a:rPr lang="de-DE" sz="2200" b="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newState</a:t>
            </a:r>
            <a:endParaRPr lang="de-DE" sz="2200" b="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480E4E1A-B3CA-9444-8684-076A566399DD}"/>
              </a:ext>
            </a:extLst>
          </p:cNvPr>
          <p:cNvSpPr txBox="1"/>
          <p:nvPr/>
        </p:nvSpPr>
        <p:spPr>
          <a:xfrm>
            <a:off x="342740" y="2096238"/>
            <a:ext cx="969872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loginReducer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oldState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switch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action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type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case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SET_USER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{...</a:t>
            </a:r>
            <a:r>
              <a:rPr lang="de-DE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oldState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action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case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SET_PASSWORD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{...</a:t>
            </a:r>
            <a:r>
              <a:rPr lang="de-DE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oldState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password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action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.password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case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RESET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"",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password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"" };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default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 err="1">
                <a:solidFill>
                  <a:srgbClr val="C0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throw</a:t>
            </a:r>
            <a:r>
              <a:rPr lang="de-DE" b="1" dirty="0">
                <a:solidFill>
                  <a:srgbClr val="C0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b="1" dirty="0" err="1">
                <a:solidFill>
                  <a:srgbClr val="C0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</a:t>
            </a:r>
            <a:r>
              <a:rPr lang="de-DE" b="1" dirty="0">
                <a:solidFill>
                  <a:srgbClr val="C0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Error("Invalid </a:t>
            </a:r>
            <a:r>
              <a:rPr lang="de-DE" b="1" dirty="0" err="1">
                <a:solidFill>
                  <a:srgbClr val="C0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action</a:t>
            </a:r>
            <a:r>
              <a:rPr lang="de-DE" b="1" dirty="0">
                <a:solidFill>
                  <a:srgbClr val="C0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!")</a:t>
            </a:r>
            <a:r>
              <a:rPr lang="de-DE" dirty="0">
                <a:solidFill>
                  <a:srgbClr val="C00000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5312559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useReducer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useReducer</a:t>
            </a:r>
            <a:r>
              <a:rPr lang="de-DE" b="0" dirty="0">
                <a:solidFill>
                  <a:srgbClr val="36544F"/>
                </a:solidFill>
              </a:rPr>
              <a:t>: </a:t>
            </a:r>
            <a:r>
              <a:rPr lang="de-DE" b="0" dirty="0" err="1">
                <a:solidFill>
                  <a:srgbClr val="36544F"/>
                </a:solidFill>
              </a:rPr>
              <a:t>Redux</a:t>
            </a:r>
            <a:r>
              <a:rPr lang="de-DE" b="0" dirty="0">
                <a:solidFill>
                  <a:srgbClr val="36544F"/>
                </a:solidFill>
              </a:rPr>
              <a:t> für Komponenten?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Schritt 2: Verwendung</a:t>
            </a:r>
            <a:endParaRPr lang="de-DE" sz="2200" b="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342740" y="1813173"/>
            <a:ext cx="9698727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loginReducer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 ... 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LoginForm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[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dispatch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useReducer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loginReducer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(&lt;&gt;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&lt;/&gt;);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13489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useReducer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useReducer</a:t>
            </a:r>
            <a:r>
              <a:rPr lang="de-DE" b="0" dirty="0">
                <a:solidFill>
                  <a:srgbClr val="36544F"/>
                </a:solidFill>
              </a:rPr>
              <a:t>: </a:t>
            </a:r>
            <a:r>
              <a:rPr lang="de-DE" b="0" dirty="0" err="1">
                <a:solidFill>
                  <a:srgbClr val="36544F"/>
                </a:solidFill>
              </a:rPr>
              <a:t>Redux</a:t>
            </a:r>
            <a:r>
              <a:rPr lang="de-DE" b="0" dirty="0">
                <a:solidFill>
                  <a:srgbClr val="36544F"/>
                </a:solidFill>
              </a:rPr>
              <a:t> für Komponenten?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Schritt 2a: Zugriff auf den State</a:t>
            </a:r>
            <a:endParaRPr lang="de-DE" sz="2200" b="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342740" y="1813173"/>
            <a:ext cx="9698727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loginReducer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 ... 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LoginForm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[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dispatch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React.useReducer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loginReducer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(&lt;&gt;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state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                                                    /&gt;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state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.password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                                                       /&gt;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button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                              /&gt;;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&lt;/&gt;);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0461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BEED3B-F912-4A45-B3B8-413C374E8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415552" y="3797848"/>
            <a:ext cx="9074920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November 2018...</a:t>
            </a:r>
            <a:endParaRPr lang="de-DE" sz="14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92006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useReducer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useReducer</a:t>
            </a:r>
            <a:r>
              <a:rPr lang="de-DE" b="0" dirty="0">
                <a:solidFill>
                  <a:srgbClr val="36544F"/>
                </a:solidFill>
              </a:rPr>
              <a:t>: </a:t>
            </a:r>
            <a:r>
              <a:rPr lang="de-DE" b="0" dirty="0" err="1">
                <a:solidFill>
                  <a:srgbClr val="36544F"/>
                </a:solidFill>
              </a:rPr>
              <a:t>Redux</a:t>
            </a:r>
            <a:r>
              <a:rPr lang="de-DE" b="0" dirty="0">
                <a:solidFill>
                  <a:srgbClr val="36544F"/>
                </a:solidFill>
              </a:rPr>
              <a:t> für Komponenten?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Schritt 2b: Verändern des States über Actions</a:t>
            </a:r>
            <a:endParaRPr lang="de-DE" sz="2200" b="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342740" y="1813173"/>
            <a:ext cx="9698727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loginReducer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 ... 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LoginForm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[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dispatch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React.useReducer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loginReducer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(&lt;&gt;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state.username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onChange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dispatch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</a:t>
            </a:r>
            <a:r>
              <a:rPr lang="de-DE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type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"SET_USER", 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e.target.value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})} /&gt;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state.password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onChange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dispatch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</a:t>
            </a:r>
            <a:r>
              <a:rPr lang="de-DE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type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"SET_PASSWORD", 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password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e.target.value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})}/&gt;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button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onClick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=(() =&gt;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dispatch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</a:t>
            </a:r>
            <a:r>
              <a:rPr lang="de-DE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type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"CLEAR"});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&lt;/&gt;);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93995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useContext</a:t>
            </a:r>
            <a:r>
              <a:rPr lang="de-DE" dirty="0"/>
              <a:t> &amp; </a:t>
            </a:r>
            <a:r>
              <a:rPr lang="de-DE" dirty="0" err="1"/>
              <a:t>useReducer</a:t>
            </a:r>
            <a:r>
              <a:rPr lang="de-DE" b="0" dirty="0">
                <a:solidFill>
                  <a:srgbClr val="36544F"/>
                </a:solidFill>
              </a:rPr>
              <a:t>: Für globalen App State?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DA59A953-D717-0C47-A643-41D640476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704A864E-37AF-4B44-8CE5-4CAEAAF299BB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B7F8D7ED-9443-2F44-B77F-C870A78A20C5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Architektur Idee: </a:t>
            </a:r>
            <a:r>
              <a:rPr lang="de-DE" dirty="0" err="1">
                <a:solidFill>
                  <a:srgbClr val="D4EBE9"/>
                </a:solidFill>
              </a:rPr>
              <a:t>useContext</a:t>
            </a:r>
            <a:r>
              <a:rPr lang="de-DE" dirty="0">
                <a:solidFill>
                  <a:srgbClr val="D4EBE9"/>
                </a:solidFill>
              </a:rPr>
              <a:t> &amp; </a:t>
            </a:r>
            <a:r>
              <a:rPr lang="de-DE" dirty="0" err="1">
                <a:solidFill>
                  <a:srgbClr val="D4EBE9"/>
                </a:solidFill>
              </a:rPr>
              <a:t>useReducer</a:t>
            </a:r>
            <a:endParaRPr lang="de-DE" dirty="0">
              <a:solidFill>
                <a:srgbClr val="D4EB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69055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useContext</a:t>
            </a:r>
            <a:r>
              <a:rPr lang="de-DE" dirty="0"/>
              <a:t> &amp; </a:t>
            </a:r>
            <a:r>
              <a:rPr lang="de-DE" dirty="0" err="1"/>
              <a:t>useReducer</a:t>
            </a:r>
            <a:r>
              <a:rPr lang="de-DE" b="0" dirty="0">
                <a:solidFill>
                  <a:srgbClr val="36544F"/>
                </a:solidFill>
              </a:rPr>
              <a:t>: Für globalen App State?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385073" y="3097443"/>
            <a:ext cx="913585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authenticationReducer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switch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action.type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case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LOGIN_SUCCESS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action.user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case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LOGIN_FAILED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null,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error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action.error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case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LOGOUT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null,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error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null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default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throw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Error("...");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A605F535-96F8-6145-9FCA-4F6F6001E549}"/>
              </a:ext>
            </a:extLst>
          </p:cNvPr>
          <p:cNvSpPr/>
          <p:nvPr/>
        </p:nvSpPr>
        <p:spPr>
          <a:xfrm>
            <a:off x="385073" y="2728111"/>
            <a:ext cx="5753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b="1" dirty="0">
                <a:solidFill>
                  <a:srgbClr val="1778B8"/>
                </a:solidFill>
                <a:latin typeface="Source Sans Pro Semibold" panose="020B0503030403020204" pitchFamily="34" charset="77"/>
              </a:rPr>
              <a:t>Beispiel: Ein globaler </a:t>
            </a:r>
            <a:r>
              <a:rPr lang="de-DE" b="1" dirty="0" err="1">
                <a:solidFill>
                  <a:srgbClr val="1778B8"/>
                </a:solidFill>
                <a:latin typeface="Source Sans Pro Semibold" panose="020B0503030403020204" pitchFamily="34" charset="77"/>
              </a:rPr>
              <a:t>Reducer</a:t>
            </a:r>
            <a:r>
              <a:rPr lang="de-DE" b="1" dirty="0">
                <a:solidFill>
                  <a:srgbClr val="1778B8"/>
                </a:solidFill>
                <a:latin typeface="Source Sans Pro Semibold" panose="020B0503030403020204" pitchFamily="34" charset="77"/>
              </a:rPr>
              <a:t> für Session-Informationen</a:t>
            </a:r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6845AA2F-37CE-5F40-833E-10717172E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9D92E131-54AE-1242-837F-CE39B43ED676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ECB98985-12C7-AE40-8280-1A56C4941FC0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Architektur Idee: </a:t>
            </a:r>
            <a:r>
              <a:rPr lang="de-DE" dirty="0" err="1">
                <a:solidFill>
                  <a:srgbClr val="D4EBE9"/>
                </a:solidFill>
              </a:rPr>
              <a:t>useContext</a:t>
            </a:r>
            <a:r>
              <a:rPr lang="de-DE" dirty="0">
                <a:solidFill>
                  <a:srgbClr val="D4EBE9"/>
                </a:solidFill>
              </a:rPr>
              <a:t> &amp; </a:t>
            </a:r>
            <a:r>
              <a:rPr lang="de-DE" dirty="0" err="1">
                <a:solidFill>
                  <a:srgbClr val="D4EBE9"/>
                </a:solidFill>
              </a:rPr>
              <a:t>useReducer</a:t>
            </a:r>
            <a:endParaRPr lang="de-DE" dirty="0">
              <a:solidFill>
                <a:srgbClr val="D4EB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77832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useContext</a:t>
            </a:r>
            <a:r>
              <a:rPr lang="de-DE" dirty="0"/>
              <a:t> &amp; </a:t>
            </a:r>
            <a:r>
              <a:rPr lang="de-DE" dirty="0" err="1"/>
              <a:t>useReducer</a:t>
            </a:r>
            <a:r>
              <a:rPr lang="de-DE" b="0" dirty="0">
                <a:solidFill>
                  <a:srgbClr val="36544F"/>
                </a:solidFill>
              </a:rPr>
              <a:t>: Für globalen App State?</a:t>
            </a:r>
          </a:p>
          <a:p>
            <a:r>
              <a:rPr lang="de-DE" b="0" dirty="0">
                <a:solidFill>
                  <a:srgbClr val="36544F"/>
                </a:solidFill>
              </a:rPr>
              <a:t>Über </a:t>
            </a:r>
            <a:r>
              <a:rPr lang="de-DE" b="0" dirty="0" err="1">
                <a:solidFill>
                  <a:srgbClr val="36544F"/>
                </a:solidFill>
              </a:rPr>
              <a:t>Context</a:t>
            </a:r>
            <a:r>
              <a:rPr lang="de-DE" b="0" dirty="0">
                <a:solidFill>
                  <a:srgbClr val="36544F"/>
                </a:solidFill>
              </a:rPr>
              <a:t>  werden State und </a:t>
            </a:r>
            <a:r>
              <a:rPr lang="de-DE" b="0" dirty="0" err="1">
                <a:solidFill>
                  <a:srgbClr val="36544F"/>
                </a:solidFill>
              </a:rPr>
              <a:t>Dispatch</a:t>
            </a:r>
            <a:r>
              <a:rPr lang="de-DE" b="0" dirty="0">
                <a:solidFill>
                  <a:srgbClr val="36544F"/>
                </a:solidFill>
              </a:rPr>
              <a:t> nach unten gereicht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300407" y="3174813"/>
            <a:ext cx="94996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AuthDispatcherCtx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React.createContext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(null);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AuthProvider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82242AA5-C0B3-7244-BC5A-B863750C41E6}"/>
              </a:ext>
            </a:extLst>
          </p:cNvPr>
          <p:cNvSpPr/>
          <p:nvPr/>
        </p:nvSpPr>
        <p:spPr>
          <a:xfrm>
            <a:off x="300407" y="2805481"/>
            <a:ext cx="48269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b="1" dirty="0">
                <a:solidFill>
                  <a:srgbClr val="1778B8"/>
                </a:solidFill>
                <a:latin typeface="Source Sans Pro Semibold" panose="020B0503030403020204" pitchFamily="34" charset="77"/>
              </a:rPr>
              <a:t>Beispiel: Provider-Komponente für </a:t>
            </a:r>
            <a:r>
              <a:rPr lang="de-DE" b="1" dirty="0" err="1">
                <a:solidFill>
                  <a:srgbClr val="1778B8"/>
                </a:solidFill>
                <a:latin typeface="Source Sans Pro Semibold" panose="020B0503030403020204" pitchFamily="34" charset="77"/>
              </a:rPr>
              <a:t>dispatcher</a:t>
            </a:r>
            <a:endParaRPr lang="de-DE" b="1" dirty="0">
              <a:solidFill>
                <a:srgbClr val="1778B8"/>
              </a:solidFill>
              <a:latin typeface="Source Sans Pro Semibold" panose="020B0503030403020204" pitchFamily="34" charset="77"/>
            </a:endParaRPr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E1D8DBE2-5AAA-B043-A13B-BA0D8A5E1B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03D2F753-88A6-BE48-81FE-6CE1A835F9DA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92C7C88D-5AC0-FE46-89CE-634DF9D408B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Architektur Idee: </a:t>
            </a:r>
            <a:r>
              <a:rPr lang="de-DE" dirty="0" err="1">
                <a:solidFill>
                  <a:srgbClr val="D4EBE9"/>
                </a:solidFill>
              </a:rPr>
              <a:t>useContext</a:t>
            </a:r>
            <a:r>
              <a:rPr lang="de-DE" dirty="0">
                <a:solidFill>
                  <a:srgbClr val="D4EBE9"/>
                </a:solidFill>
              </a:rPr>
              <a:t> &amp; </a:t>
            </a:r>
            <a:r>
              <a:rPr lang="de-DE" dirty="0" err="1">
                <a:solidFill>
                  <a:srgbClr val="D4EBE9"/>
                </a:solidFill>
              </a:rPr>
              <a:t>useReducer</a:t>
            </a:r>
            <a:endParaRPr lang="de-DE" dirty="0">
              <a:solidFill>
                <a:srgbClr val="D4EB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99694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useContext</a:t>
            </a:r>
            <a:r>
              <a:rPr lang="de-DE" dirty="0"/>
              <a:t> &amp; </a:t>
            </a:r>
            <a:r>
              <a:rPr lang="de-DE" dirty="0" err="1"/>
              <a:t>useReducer</a:t>
            </a:r>
            <a:r>
              <a:rPr lang="de-DE" b="0" dirty="0">
                <a:solidFill>
                  <a:srgbClr val="36544F"/>
                </a:solidFill>
              </a:rPr>
              <a:t>: Für globalen App State?</a:t>
            </a:r>
          </a:p>
          <a:p>
            <a:r>
              <a:rPr lang="de-DE" b="0" dirty="0">
                <a:solidFill>
                  <a:srgbClr val="36544F"/>
                </a:solidFill>
              </a:rPr>
              <a:t>Über </a:t>
            </a:r>
            <a:r>
              <a:rPr lang="de-DE" b="0" dirty="0" err="1">
                <a:solidFill>
                  <a:srgbClr val="36544F"/>
                </a:solidFill>
              </a:rPr>
              <a:t>Context</a:t>
            </a:r>
            <a:r>
              <a:rPr lang="de-DE" b="0" dirty="0">
                <a:solidFill>
                  <a:srgbClr val="36544F"/>
                </a:solidFill>
              </a:rPr>
              <a:t>  werden State und </a:t>
            </a:r>
            <a:r>
              <a:rPr lang="de-DE" b="0" dirty="0" err="1">
                <a:solidFill>
                  <a:srgbClr val="36544F"/>
                </a:solidFill>
              </a:rPr>
              <a:t>Dispatch</a:t>
            </a:r>
            <a:r>
              <a:rPr lang="de-DE" b="0" dirty="0">
                <a:solidFill>
                  <a:srgbClr val="36544F"/>
                </a:solidFill>
              </a:rPr>
              <a:t> nach unten gereicht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300407" y="3174813"/>
            <a:ext cx="94996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AuthDispatcherCtx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React.createContext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(null);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AuthProvider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[</a:t>
            </a:r>
            <a:r>
              <a:rPr lang="de-DE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authState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dispatch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useReducer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authenticationReducer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82242AA5-C0B3-7244-BC5A-B863750C41E6}"/>
              </a:ext>
            </a:extLst>
          </p:cNvPr>
          <p:cNvSpPr/>
          <p:nvPr/>
        </p:nvSpPr>
        <p:spPr>
          <a:xfrm>
            <a:off x="300407" y="2805481"/>
            <a:ext cx="48269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b="1" dirty="0">
                <a:solidFill>
                  <a:srgbClr val="1778B8"/>
                </a:solidFill>
                <a:latin typeface="Source Sans Pro Semibold" panose="020B0503030403020204" pitchFamily="34" charset="77"/>
              </a:rPr>
              <a:t>Beispiel: Provider-Komponente für </a:t>
            </a:r>
            <a:r>
              <a:rPr lang="de-DE" b="1" dirty="0" err="1">
                <a:solidFill>
                  <a:srgbClr val="1778B8"/>
                </a:solidFill>
                <a:latin typeface="Source Sans Pro Semibold" panose="020B0503030403020204" pitchFamily="34" charset="77"/>
              </a:rPr>
              <a:t>dispatcher</a:t>
            </a:r>
            <a:endParaRPr lang="de-DE" b="1" dirty="0">
              <a:solidFill>
                <a:srgbClr val="1778B8"/>
              </a:solidFill>
              <a:latin typeface="Source Sans Pro Semibold" panose="020B0503030403020204" pitchFamily="34" charset="77"/>
            </a:endParaRPr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2A371EA3-E09B-A24E-953B-E42868D32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9155DA8F-4B91-9045-A831-BC83D5849A59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A5BA7997-DA82-1344-AE8F-132D3EC44451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Architektur Idee: </a:t>
            </a:r>
            <a:r>
              <a:rPr lang="de-DE" dirty="0" err="1">
                <a:solidFill>
                  <a:srgbClr val="D4EBE9"/>
                </a:solidFill>
              </a:rPr>
              <a:t>useContext</a:t>
            </a:r>
            <a:r>
              <a:rPr lang="de-DE" dirty="0">
                <a:solidFill>
                  <a:srgbClr val="D4EBE9"/>
                </a:solidFill>
              </a:rPr>
              <a:t> &amp; </a:t>
            </a:r>
            <a:r>
              <a:rPr lang="de-DE" dirty="0" err="1">
                <a:solidFill>
                  <a:srgbClr val="D4EBE9"/>
                </a:solidFill>
              </a:rPr>
              <a:t>useReducer</a:t>
            </a:r>
            <a:endParaRPr lang="de-DE" dirty="0">
              <a:solidFill>
                <a:srgbClr val="D4EB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28473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useContext</a:t>
            </a:r>
            <a:r>
              <a:rPr lang="de-DE" dirty="0"/>
              <a:t> &amp; </a:t>
            </a:r>
            <a:r>
              <a:rPr lang="de-DE" dirty="0" err="1"/>
              <a:t>useReducer</a:t>
            </a:r>
            <a:r>
              <a:rPr lang="de-DE" b="0" dirty="0">
                <a:solidFill>
                  <a:srgbClr val="36544F"/>
                </a:solidFill>
              </a:rPr>
              <a:t>: Für globalen App State?</a:t>
            </a:r>
          </a:p>
          <a:p>
            <a:r>
              <a:rPr lang="de-DE" b="0" dirty="0">
                <a:solidFill>
                  <a:srgbClr val="36544F"/>
                </a:solidFill>
              </a:rPr>
              <a:t>Über </a:t>
            </a:r>
            <a:r>
              <a:rPr lang="de-DE" b="0" dirty="0" err="1">
                <a:solidFill>
                  <a:srgbClr val="36544F"/>
                </a:solidFill>
              </a:rPr>
              <a:t>Context</a:t>
            </a:r>
            <a:r>
              <a:rPr lang="de-DE" b="0" dirty="0">
                <a:solidFill>
                  <a:srgbClr val="36544F"/>
                </a:solidFill>
              </a:rPr>
              <a:t>  werden State und </a:t>
            </a:r>
            <a:r>
              <a:rPr lang="de-DE" b="0" dirty="0" err="1">
                <a:solidFill>
                  <a:srgbClr val="36544F"/>
                </a:solidFill>
              </a:rPr>
              <a:t>Dispatch</a:t>
            </a:r>
            <a:r>
              <a:rPr lang="de-DE" b="0" dirty="0">
                <a:solidFill>
                  <a:srgbClr val="36544F"/>
                </a:solidFill>
              </a:rPr>
              <a:t> nach unten gereicht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300407" y="3174813"/>
            <a:ext cx="94996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AuthDispatcherCtx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React.createContext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(null);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AuthProvider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[</a:t>
            </a:r>
            <a:r>
              <a:rPr lang="de-DE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authState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dispatch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useReducer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authenticationReducer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AuthDispatcherCtx.Provider</a:t>
            </a:r>
            <a:r>
              <a:rPr lang="de-DE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={{</a:t>
            </a:r>
            <a:r>
              <a:rPr lang="de-DE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authState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</a:t>
            </a:r>
            <a:r>
              <a:rPr lang="de-DE" b="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dispatch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}}&gt;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props.children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&lt;/</a:t>
            </a:r>
            <a:r>
              <a:rPr lang="de-DE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AuthDispatcherCtx.Provider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82242AA5-C0B3-7244-BC5A-B863750C41E6}"/>
              </a:ext>
            </a:extLst>
          </p:cNvPr>
          <p:cNvSpPr/>
          <p:nvPr/>
        </p:nvSpPr>
        <p:spPr>
          <a:xfrm>
            <a:off x="300407" y="2805481"/>
            <a:ext cx="48269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b="1" dirty="0">
                <a:solidFill>
                  <a:srgbClr val="1778B8"/>
                </a:solidFill>
                <a:latin typeface="Source Sans Pro Semibold" panose="020B0503030403020204" pitchFamily="34" charset="77"/>
              </a:rPr>
              <a:t>Beispiel: Provider-Komponente für </a:t>
            </a:r>
            <a:r>
              <a:rPr lang="de-DE" b="1" dirty="0" err="1">
                <a:solidFill>
                  <a:srgbClr val="1778B8"/>
                </a:solidFill>
                <a:latin typeface="Source Sans Pro Semibold" panose="020B0503030403020204" pitchFamily="34" charset="77"/>
              </a:rPr>
              <a:t>dispatcher</a:t>
            </a:r>
            <a:endParaRPr lang="de-DE" b="1" dirty="0">
              <a:solidFill>
                <a:srgbClr val="1778B8"/>
              </a:solidFill>
              <a:latin typeface="Source Sans Pro Semibold" panose="020B0503030403020204" pitchFamily="34" charset="77"/>
            </a:endParaRPr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2A487053-F517-7449-9E89-B63754FBF3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96C0D578-CC79-1C4B-AD8D-9B0932C4766A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173F4C0E-94CC-5640-BA1E-CD20B671702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Architektur Idee: </a:t>
            </a:r>
            <a:r>
              <a:rPr lang="de-DE" dirty="0" err="1">
                <a:solidFill>
                  <a:srgbClr val="D4EBE9"/>
                </a:solidFill>
              </a:rPr>
              <a:t>useContext</a:t>
            </a:r>
            <a:r>
              <a:rPr lang="de-DE" dirty="0">
                <a:solidFill>
                  <a:srgbClr val="D4EBE9"/>
                </a:solidFill>
              </a:rPr>
              <a:t> &amp; </a:t>
            </a:r>
            <a:r>
              <a:rPr lang="de-DE" dirty="0" err="1">
                <a:solidFill>
                  <a:srgbClr val="D4EBE9"/>
                </a:solidFill>
              </a:rPr>
              <a:t>useReducer</a:t>
            </a:r>
            <a:endParaRPr lang="de-DE" dirty="0">
              <a:solidFill>
                <a:srgbClr val="D4EB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48078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useContext</a:t>
            </a:r>
            <a:r>
              <a:rPr lang="de-DE" dirty="0"/>
              <a:t> &amp; </a:t>
            </a:r>
            <a:r>
              <a:rPr lang="de-DE" dirty="0" err="1"/>
              <a:t>useReducer</a:t>
            </a:r>
            <a:r>
              <a:rPr lang="de-DE" b="0" dirty="0">
                <a:solidFill>
                  <a:srgbClr val="36544F"/>
                </a:solidFill>
              </a:rPr>
              <a:t>: Für globalen App State?</a:t>
            </a:r>
          </a:p>
          <a:p>
            <a:r>
              <a:rPr lang="de-DE" b="0" dirty="0">
                <a:solidFill>
                  <a:srgbClr val="36544F"/>
                </a:solidFill>
              </a:rPr>
              <a:t>Unterkomponenten können </a:t>
            </a:r>
            <a:r>
              <a:rPr lang="de-DE" b="0" dirty="0" err="1">
                <a:solidFill>
                  <a:srgbClr val="36544F"/>
                </a:solidFill>
              </a:rPr>
              <a:t>dispatch</a:t>
            </a:r>
            <a:r>
              <a:rPr lang="de-DE" b="0" dirty="0">
                <a:solidFill>
                  <a:srgbClr val="36544F"/>
                </a:solidFill>
              </a:rPr>
              <a:t>-Funktion dann verwenden</a:t>
            </a:r>
          </a:p>
          <a:p>
            <a:r>
              <a:rPr lang="de-DE" b="0" dirty="0">
                <a:solidFill>
                  <a:srgbClr val="36544F"/>
                </a:solidFill>
              </a:rPr>
              <a:t>(ähnlich wie in </a:t>
            </a:r>
            <a:r>
              <a:rPr lang="de-DE" b="0" dirty="0" err="1">
                <a:solidFill>
                  <a:srgbClr val="36544F"/>
                </a:solidFill>
              </a:rPr>
              <a:t>Redux</a:t>
            </a:r>
            <a:r>
              <a:rPr lang="de-DE" b="0" dirty="0">
                <a:solidFill>
                  <a:srgbClr val="36544F"/>
                </a:solidFill>
              </a:rPr>
              <a:t>)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385073" y="3911397"/>
            <a:ext cx="913585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LogoutButton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dispatch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= 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useContext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AuthDispatcher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button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onClick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={() =&gt;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dispatch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({type: "LOGOUT"})&gt;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Logout</a:t>
            </a:r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button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6DB807A0-2394-AE48-B72C-6090EC748027}"/>
              </a:ext>
            </a:extLst>
          </p:cNvPr>
          <p:cNvSpPr/>
          <p:nvPr/>
        </p:nvSpPr>
        <p:spPr>
          <a:xfrm>
            <a:off x="385073" y="3522187"/>
            <a:ext cx="68403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b="1" dirty="0">
                <a:solidFill>
                  <a:srgbClr val="1778B8"/>
                </a:solidFill>
                <a:latin typeface="Source Sans Pro Semibold" panose="020B0503030403020204" pitchFamily="34" charset="77"/>
              </a:rPr>
              <a:t>Beispiel: Verwendung innerhalb der Anwendung – Actions auslösen</a:t>
            </a:r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0C056529-29D5-3D4F-9002-ADE2BBAD1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6AA63DAD-F8D6-3F40-9C1C-BD1527AF12E1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1E937C7F-681A-4143-B9AB-37F4A68D162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Architektur Idee: </a:t>
            </a:r>
            <a:r>
              <a:rPr lang="de-DE" dirty="0" err="1">
                <a:solidFill>
                  <a:srgbClr val="D4EBE9"/>
                </a:solidFill>
              </a:rPr>
              <a:t>useContext</a:t>
            </a:r>
            <a:r>
              <a:rPr lang="de-DE" dirty="0">
                <a:solidFill>
                  <a:srgbClr val="D4EBE9"/>
                </a:solidFill>
              </a:rPr>
              <a:t> &amp; </a:t>
            </a:r>
            <a:r>
              <a:rPr lang="de-DE" dirty="0" err="1">
                <a:solidFill>
                  <a:srgbClr val="D4EBE9"/>
                </a:solidFill>
              </a:rPr>
              <a:t>useReducer</a:t>
            </a:r>
            <a:endParaRPr lang="de-DE" dirty="0">
              <a:solidFill>
                <a:srgbClr val="D4EB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50659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useContext</a:t>
            </a:r>
            <a:r>
              <a:rPr lang="de-DE" dirty="0"/>
              <a:t> &amp; </a:t>
            </a:r>
            <a:r>
              <a:rPr lang="de-DE" dirty="0" err="1"/>
              <a:t>useReducer</a:t>
            </a:r>
            <a:r>
              <a:rPr lang="de-DE" b="0" dirty="0">
                <a:solidFill>
                  <a:srgbClr val="36544F"/>
                </a:solidFill>
              </a:rPr>
              <a:t>: Für globalen App State?</a:t>
            </a:r>
          </a:p>
          <a:p>
            <a:r>
              <a:rPr lang="de-DE" b="0" dirty="0">
                <a:solidFill>
                  <a:srgbClr val="36544F"/>
                </a:solidFill>
              </a:rPr>
              <a:t>Unterkomponenten können den State verwenden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385073" y="3911397"/>
            <a:ext cx="913585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Avatar(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authState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= 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useContext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AuthDispatcher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&lt;h1&gt;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Hello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authState.user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}&lt;/h1&gt;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6DB807A0-2394-AE48-B72C-6090EC748027}"/>
              </a:ext>
            </a:extLst>
          </p:cNvPr>
          <p:cNvSpPr/>
          <p:nvPr/>
        </p:nvSpPr>
        <p:spPr>
          <a:xfrm>
            <a:off x="385073" y="3522187"/>
            <a:ext cx="68643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b="1" dirty="0">
                <a:solidFill>
                  <a:srgbClr val="1778B8"/>
                </a:solidFill>
                <a:latin typeface="Source Sans Pro Semibold" panose="020B0503030403020204" pitchFamily="34" charset="77"/>
              </a:rPr>
              <a:t>Beispiel: Verwendung innerhalb der Anwendung – State verwenden</a:t>
            </a:r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21DDCAFC-59A5-F34B-9386-CB4351C0C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EF8FD059-E08D-1741-A5B2-4DA635824526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D24B6940-DE86-A748-ADF0-098A828F13D2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Architektur Idee: </a:t>
            </a:r>
            <a:r>
              <a:rPr lang="de-DE" dirty="0" err="1">
                <a:solidFill>
                  <a:srgbClr val="D4EBE9"/>
                </a:solidFill>
              </a:rPr>
              <a:t>useContext</a:t>
            </a:r>
            <a:r>
              <a:rPr lang="de-DE" dirty="0">
                <a:solidFill>
                  <a:srgbClr val="D4EBE9"/>
                </a:solidFill>
              </a:rPr>
              <a:t> &amp; </a:t>
            </a:r>
            <a:r>
              <a:rPr lang="de-DE" dirty="0" err="1">
                <a:solidFill>
                  <a:srgbClr val="D4EBE9"/>
                </a:solidFill>
              </a:rPr>
              <a:t>useReducer</a:t>
            </a:r>
            <a:endParaRPr lang="de-DE" dirty="0">
              <a:solidFill>
                <a:srgbClr val="D4EB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193104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CustomHooks</a:t>
            </a:r>
            <a:r>
              <a:rPr lang="de-DE" b="0" dirty="0">
                <a:solidFill>
                  <a:srgbClr val="36544F"/>
                </a:solidFill>
              </a:rPr>
              <a:t>: Für globalen App State?</a:t>
            </a:r>
          </a:p>
          <a:p>
            <a:r>
              <a:rPr lang="de-DE" b="0" dirty="0">
                <a:solidFill>
                  <a:srgbClr val="36544F"/>
                </a:solidFill>
              </a:rPr>
              <a:t>Es können eigene Hooks definiert werden, die auch Hooks verwenden dürfen</a:t>
            </a:r>
          </a:p>
          <a:p>
            <a:r>
              <a:rPr lang="de-DE" b="0" dirty="0">
                <a:solidFill>
                  <a:srgbClr val="36544F"/>
                </a:solidFill>
              </a:rPr>
              <a:t>Damit wäre auch "fachliche" API möglich, um auf </a:t>
            </a:r>
            <a:r>
              <a:rPr lang="de-DE" b="0" dirty="0" err="1">
                <a:solidFill>
                  <a:srgbClr val="36544F"/>
                </a:solidFill>
              </a:rPr>
              <a:t>dispatch</a:t>
            </a:r>
            <a:r>
              <a:rPr lang="de-DE" b="0" dirty="0">
                <a:solidFill>
                  <a:srgbClr val="36544F"/>
                </a:solidFill>
              </a:rPr>
              <a:t> zu verzichten (ähnlich Action </a:t>
            </a:r>
            <a:r>
              <a:rPr lang="de-DE" b="0" dirty="0" err="1">
                <a:solidFill>
                  <a:srgbClr val="36544F"/>
                </a:solidFill>
              </a:rPr>
              <a:t>Creator</a:t>
            </a:r>
            <a:r>
              <a:rPr lang="de-DE" b="0" dirty="0">
                <a:solidFill>
                  <a:srgbClr val="36544F"/>
                </a:solidFill>
              </a:rPr>
              <a:t> in </a:t>
            </a:r>
            <a:r>
              <a:rPr lang="de-DE" b="0" dirty="0" err="1">
                <a:solidFill>
                  <a:srgbClr val="36544F"/>
                </a:solidFill>
              </a:rPr>
              <a:t>Redux</a:t>
            </a:r>
            <a:r>
              <a:rPr lang="de-DE" b="0" dirty="0">
                <a:solidFill>
                  <a:srgbClr val="36544F"/>
                </a:solidFill>
              </a:rPr>
              <a:t>)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478E8EB6-0975-5145-9AB3-A5457E831B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FE2B4BA7-E8ED-304A-AEC2-344D0B226E3E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D840B4E3-246E-6445-8E3B-A5A344133B02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Architektur Idee: Custom Hooks</a:t>
            </a:r>
          </a:p>
        </p:txBody>
      </p:sp>
    </p:spTree>
    <p:extLst>
      <p:ext uri="{BB962C8B-B14F-4D97-AF65-F5344CB8AC3E}">
        <p14:creationId xmlns:p14="http://schemas.microsoft.com/office/powerpoint/2010/main" val="137136010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CustomHooks</a:t>
            </a:r>
            <a:r>
              <a:rPr lang="de-DE" b="0" dirty="0">
                <a:solidFill>
                  <a:srgbClr val="36544F"/>
                </a:solidFill>
              </a:rPr>
              <a:t>: Für globalen App State?</a:t>
            </a:r>
          </a:p>
          <a:p>
            <a:r>
              <a:rPr lang="de-DE" b="0" dirty="0">
                <a:solidFill>
                  <a:srgbClr val="36544F"/>
                </a:solidFill>
              </a:rPr>
              <a:t>Custom Hook kapselt Zugriff auf </a:t>
            </a:r>
            <a:r>
              <a:rPr lang="de-DE" b="0" dirty="0" err="1">
                <a:solidFill>
                  <a:srgbClr val="36544F"/>
                </a:solidFill>
              </a:rPr>
              <a:t>Context</a:t>
            </a:r>
            <a:r>
              <a:rPr lang="de-DE" b="0" dirty="0">
                <a:solidFill>
                  <a:srgbClr val="36544F"/>
                </a:solidFill>
              </a:rPr>
              <a:t>, </a:t>
            </a:r>
            <a:r>
              <a:rPr lang="de-DE" b="0" dirty="0" err="1">
                <a:solidFill>
                  <a:srgbClr val="36544F"/>
                </a:solidFill>
              </a:rPr>
              <a:t>dispatch</a:t>
            </a:r>
            <a:r>
              <a:rPr lang="de-DE" b="0" dirty="0">
                <a:solidFill>
                  <a:srgbClr val="36544F"/>
                </a:solidFill>
              </a:rPr>
              <a:t> und </a:t>
            </a:r>
            <a:r>
              <a:rPr lang="de-DE" b="0" dirty="0" err="1">
                <a:solidFill>
                  <a:srgbClr val="36544F"/>
                </a:solidFill>
              </a:rPr>
              <a:t>state</a:t>
            </a:r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Stellt fachliche Methoden zur Verfügung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1B7E3653-8D95-7E42-B6BE-3B253EEA1682}"/>
              </a:ext>
            </a:extLst>
          </p:cNvPr>
          <p:cNvSpPr txBox="1"/>
          <p:nvPr/>
        </p:nvSpPr>
        <p:spPr>
          <a:xfrm>
            <a:off x="566947" y="3538418"/>
            <a:ext cx="913585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useAuth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dispatch</a:t>
            </a:r>
            <a:r>
              <a:rPr lang="de-DE" b="1" dirty="0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,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authState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= 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useContext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AuthDispatcher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logout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() =&gt;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dispatch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({type: "LOGOUT"});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login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() =&gt;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dispatch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({type: "LOGOUT", ...});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logout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login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authState</a:t>
            </a:r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B50FCD22-F067-A748-BFCA-B4F93B5CEF5B}"/>
              </a:ext>
            </a:extLst>
          </p:cNvPr>
          <p:cNvSpPr/>
          <p:nvPr/>
        </p:nvSpPr>
        <p:spPr>
          <a:xfrm>
            <a:off x="566947" y="3170220"/>
            <a:ext cx="24208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b="1" dirty="0">
                <a:solidFill>
                  <a:srgbClr val="1778B8"/>
                </a:solidFill>
                <a:latin typeface="Source Sans Pro Semibold" panose="020B0503030403020204" pitchFamily="34" charset="77"/>
              </a:rPr>
              <a:t>Beispiel: Custom Hook</a:t>
            </a:r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4A930365-F236-3242-B546-5D2CD55F4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4A5DBC32-9C47-3149-9157-36E3836BC70F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45AF6043-0190-6E48-9F06-01786CD8028A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Architektur Idee: Custom Hooks</a:t>
            </a:r>
          </a:p>
        </p:txBody>
      </p:sp>
    </p:spTree>
    <p:extLst>
      <p:ext uri="{BB962C8B-B14F-4D97-AF65-F5344CB8AC3E}">
        <p14:creationId xmlns:p14="http://schemas.microsoft.com/office/powerpoint/2010/main" val="6844506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BEED3B-F912-4A45-B3B8-413C374E8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Roadmap November 2018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CEE561E-A971-A84E-9298-A8EBBF5C4F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267" y="1884301"/>
            <a:ext cx="7247467" cy="2173555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B913384A-0B5C-A64D-A18D-DA1A8E5AC31A}"/>
              </a:ext>
            </a:extLst>
          </p:cNvPr>
          <p:cNvSpPr txBox="1"/>
          <p:nvPr/>
        </p:nvSpPr>
        <p:spPr>
          <a:xfrm>
            <a:off x="4665134" y="4057856"/>
            <a:ext cx="40350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olidFill>
                  <a:srgbClr val="1778B8"/>
                </a:solidFill>
                <a:latin typeface="Source Sans Pro" panose="020B0503030403020204" pitchFamily="34" charset="77"/>
              </a:rPr>
              <a:t>https://</a:t>
            </a:r>
            <a:r>
              <a:rPr lang="de-DE" sz="1200" dirty="0" err="1">
                <a:solidFill>
                  <a:srgbClr val="1778B8"/>
                </a:solidFill>
                <a:latin typeface="Source Sans Pro" panose="020B0503030403020204" pitchFamily="34" charset="77"/>
              </a:rPr>
              <a:t>reactjs.org</a:t>
            </a:r>
            <a:r>
              <a:rPr lang="de-DE" sz="1200" dirty="0">
                <a:solidFill>
                  <a:srgbClr val="1778B8"/>
                </a:solidFill>
                <a:latin typeface="Source Sans Pro" panose="020B0503030403020204" pitchFamily="34" charset="77"/>
              </a:rPr>
              <a:t>/</a:t>
            </a:r>
            <a:r>
              <a:rPr lang="de-DE" sz="1200" dirty="0" err="1">
                <a:solidFill>
                  <a:srgbClr val="1778B8"/>
                </a:solidFill>
                <a:latin typeface="Source Sans Pro" panose="020B0503030403020204" pitchFamily="34" charset="77"/>
              </a:rPr>
              <a:t>blog</a:t>
            </a:r>
            <a:r>
              <a:rPr lang="de-DE" sz="1200" dirty="0">
                <a:solidFill>
                  <a:srgbClr val="1778B8"/>
                </a:solidFill>
                <a:latin typeface="Source Sans Pro" panose="020B0503030403020204" pitchFamily="34" charset="77"/>
              </a:rPr>
              <a:t>/2018/11/27/react-16-roadmap.html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8D77D91D-7FBF-1149-A10C-ABBB22C48836}"/>
              </a:ext>
            </a:extLst>
          </p:cNvPr>
          <p:cNvSpPr/>
          <p:nvPr/>
        </p:nvSpPr>
        <p:spPr>
          <a:xfrm>
            <a:off x="985354" y="4908929"/>
            <a:ext cx="318870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600" b="1" dirty="0">
                <a:solidFill>
                  <a:srgbClr val="1778B8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Weiterhin nur Minor-Versionen (!)</a:t>
            </a: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AE2C95C9-BACB-6A47-86E5-4B83642FBC92}"/>
              </a:ext>
            </a:extLst>
          </p:cNvPr>
          <p:cNvCxnSpPr>
            <a:cxnSpLocks/>
          </p:cNvCxnSpPr>
          <p:nvPr/>
        </p:nvCxnSpPr>
        <p:spPr>
          <a:xfrm flipV="1">
            <a:off x="2463474" y="4114543"/>
            <a:ext cx="0" cy="729759"/>
          </a:xfrm>
          <a:prstGeom prst="line">
            <a:avLst/>
          </a:prstGeom>
          <a:ln>
            <a:solidFill>
              <a:srgbClr val="1778B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hteck 7">
            <a:extLst>
              <a:ext uri="{FF2B5EF4-FFF2-40B4-BE49-F238E27FC236}">
                <a16:creationId xmlns:a16="http://schemas.microsoft.com/office/drawing/2014/main" id="{50100FCD-664E-0549-BC29-34CBE649FF5F}"/>
              </a:ext>
            </a:extLst>
          </p:cNvPr>
          <p:cNvSpPr/>
          <p:nvPr/>
        </p:nvSpPr>
        <p:spPr>
          <a:xfrm>
            <a:off x="6592060" y="2883372"/>
            <a:ext cx="318870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16.8  (Februar 2019)</a:t>
            </a:r>
          </a:p>
        </p:txBody>
      </p:sp>
      <p:cxnSp>
        <p:nvCxnSpPr>
          <p:cNvPr id="9" name="Gerade Verbindung 8">
            <a:extLst>
              <a:ext uri="{FF2B5EF4-FFF2-40B4-BE49-F238E27FC236}">
                <a16:creationId xmlns:a16="http://schemas.microsoft.com/office/drawing/2014/main" id="{C9E6BD94-5E8E-674D-A4C0-138B0F0A2440}"/>
              </a:ext>
            </a:extLst>
          </p:cNvPr>
          <p:cNvCxnSpPr>
            <a:cxnSpLocks/>
          </p:cNvCxnSpPr>
          <p:nvPr/>
        </p:nvCxnSpPr>
        <p:spPr>
          <a:xfrm flipH="1">
            <a:off x="6055348" y="3064120"/>
            <a:ext cx="534295" cy="1"/>
          </a:xfrm>
          <a:prstGeom prst="line">
            <a:avLst/>
          </a:prstGeom>
          <a:ln>
            <a:solidFill>
              <a:srgbClr val="1778B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02497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CustomHooks</a:t>
            </a:r>
            <a:r>
              <a:rPr lang="de-DE" b="0" dirty="0">
                <a:solidFill>
                  <a:srgbClr val="36544F"/>
                </a:solidFill>
              </a:rPr>
              <a:t>: Für globalen App State?</a:t>
            </a:r>
          </a:p>
          <a:p>
            <a:r>
              <a:rPr lang="de-DE" b="0" dirty="0">
                <a:solidFill>
                  <a:srgbClr val="36544F"/>
                </a:solidFill>
              </a:rPr>
              <a:t>In Komponenten wird der Custom Hook verwendet, um Zugriff auf "</a:t>
            </a:r>
            <a:r>
              <a:rPr lang="de-DE" b="0" dirty="0" err="1">
                <a:solidFill>
                  <a:srgbClr val="36544F"/>
                </a:solidFill>
              </a:rPr>
              <a:t>action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creator</a:t>
            </a:r>
            <a:r>
              <a:rPr lang="de-DE" b="0" dirty="0">
                <a:solidFill>
                  <a:srgbClr val="36544F"/>
                </a:solidFill>
              </a:rPr>
              <a:t>" zu erhalten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1B7E3653-8D95-7E42-B6BE-3B253EEA1682}"/>
              </a:ext>
            </a:extLst>
          </p:cNvPr>
          <p:cNvSpPr txBox="1"/>
          <p:nvPr/>
        </p:nvSpPr>
        <p:spPr>
          <a:xfrm>
            <a:off x="566947" y="3538418"/>
            <a:ext cx="913585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Logout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logout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= 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useAuth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button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onClick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logout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}&gt;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Logout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button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B50FCD22-F067-A748-BFCA-B4F93B5CEF5B}"/>
              </a:ext>
            </a:extLst>
          </p:cNvPr>
          <p:cNvSpPr/>
          <p:nvPr/>
        </p:nvSpPr>
        <p:spPr>
          <a:xfrm>
            <a:off x="566947" y="3170220"/>
            <a:ext cx="52998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b="1" dirty="0">
                <a:solidFill>
                  <a:srgbClr val="1778B8"/>
                </a:solidFill>
                <a:latin typeface="Source Sans Pro Semibold" panose="020B0503030403020204" pitchFamily="34" charset="77"/>
              </a:rPr>
              <a:t>Beispiel: Verwendung Custom Hook (statt </a:t>
            </a:r>
            <a:r>
              <a:rPr lang="de-DE" b="1" dirty="0" err="1">
                <a:solidFill>
                  <a:srgbClr val="1778B8"/>
                </a:solidFill>
                <a:latin typeface="Source Sans Pro Semibold" panose="020B0503030403020204" pitchFamily="34" charset="77"/>
              </a:rPr>
              <a:t>dispatch</a:t>
            </a:r>
            <a:r>
              <a:rPr lang="de-DE" b="1" dirty="0">
                <a:solidFill>
                  <a:srgbClr val="1778B8"/>
                </a:solidFill>
                <a:latin typeface="Source Sans Pro Semibold" panose="020B0503030403020204" pitchFamily="34" charset="77"/>
              </a:rPr>
              <a:t>)</a:t>
            </a:r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A902FC80-2E6A-A643-A8B1-080E973D84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FB2551B5-476A-B64A-B59A-43E938B09021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FD45CE6C-B3D3-DD47-A672-F87884E5BF13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Architektur Idee: Custom Hooks</a:t>
            </a:r>
          </a:p>
        </p:txBody>
      </p:sp>
    </p:spTree>
    <p:extLst>
      <p:ext uri="{BB962C8B-B14F-4D97-AF65-F5344CB8AC3E}">
        <p14:creationId xmlns:p14="http://schemas.microsoft.com/office/powerpoint/2010/main" val="332812031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CustomHooks</a:t>
            </a:r>
            <a:r>
              <a:rPr lang="de-DE" b="0" dirty="0">
                <a:solidFill>
                  <a:srgbClr val="36544F"/>
                </a:solidFill>
              </a:rPr>
              <a:t>: Für globalen App State?</a:t>
            </a:r>
          </a:p>
          <a:p>
            <a:r>
              <a:rPr lang="de-DE" b="0" dirty="0">
                <a:solidFill>
                  <a:srgbClr val="36544F"/>
                </a:solidFill>
              </a:rPr>
              <a:t>In Komponenten kann der State verändert werden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B50FCD22-F067-A748-BFCA-B4F93B5CEF5B}"/>
              </a:ext>
            </a:extLst>
          </p:cNvPr>
          <p:cNvSpPr/>
          <p:nvPr/>
        </p:nvSpPr>
        <p:spPr>
          <a:xfrm>
            <a:off x="566947" y="3170220"/>
            <a:ext cx="49439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b="1" dirty="0">
                <a:solidFill>
                  <a:srgbClr val="1778B8"/>
                </a:solidFill>
                <a:latin typeface="Source Sans Pro Semibold" panose="020B0503030403020204" pitchFamily="34" charset="77"/>
              </a:rPr>
              <a:t>Beispiel: Verwendung Custom Hook (statt </a:t>
            </a:r>
            <a:r>
              <a:rPr lang="de-DE" b="1" dirty="0" err="1">
                <a:solidFill>
                  <a:srgbClr val="1778B8"/>
                </a:solidFill>
                <a:latin typeface="Source Sans Pro Semibold" panose="020B0503030403020204" pitchFamily="34" charset="77"/>
              </a:rPr>
              <a:t>state</a:t>
            </a:r>
            <a:r>
              <a:rPr lang="de-DE" b="1" dirty="0">
                <a:solidFill>
                  <a:srgbClr val="1778B8"/>
                </a:solidFill>
                <a:latin typeface="Source Sans Pro Semibold" panose="020B0503030403020204" pitchFamily="34" charset="77"/>
              </a:rPr>
              <a:t>)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3432DB65-D6AE-0C4C-A767-4615180A1C67}"/>
              </a:ext>
            </a:extLst>
          </p:cNvPr>
          <p:cNvSpPr txBox="1"/>
          <p:nvPr/>
        </p:nvSpPr>
        <p:spPr>
          <a:xfrm>
            <a:off x="385073" y="3911397"/>
            <a:ext cx="913585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Avatar(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authState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= 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useAuth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&lt;h1&gt;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Hello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{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authState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.user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}&lt;/h1&gt;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2" name="Titel 11">
            <a:extLst>
              <a:ext uri="{FF2B5EF4-FFF2-40B4-BE49-F238E27FC236}">
                <a16:creationId xmlns:a16="http://schemas.microsoft.com/office/drawing/2014/main" id="{9947DA25-D39F-B243-B96A-E3B2C02167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CD25E79A-9833-274C-A9B0-CB68AEFBB30A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4" name="Titel 1">
            <a:extLst>
              <a:ext uri="{FF2B5EF4-FFF2-40B4-BE49-F238E27FC236}">
                <a16:creationId xmlns:a16="http://schemas.microsoft.com/office/drawing/2014/main" id="{FC674275-5F5F-0C42-B814-F5D961D0E393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Architektur Idee: Custom Hooks</a:t>
            </a:r>
          </a:p>
        </p:txBody>
      </p:sp>
    </p:spTree>
    <p:extLst>
      <p:ext uri="{BB962C8B-B14F-4D97-AF65-F5344CB8AC3E}">
        <p14:creationId xmlns:p14="http://schemas.microsoft.com/office/powerpoint/2010/main" val="355455196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App-State per </a:t>
            </a:r>
            <a:r>
              <a:rPr lang="de-DE" dirty="0" err="1"/>
              <a:t>Context</a:t>
            </a:r>
            <a:r>
              <a:rPr lang="de-DE" b="0" dirty="0">
                <a:solidFill>
                  <a:srgbClr val="36544F"/>
                </a:solidFill>
              </a:rPr>
              <a:t>: Flexibilität</a:t>
            </a:r>
          </a:p>
          <a:p>
            <a:r>
              <a:rPr lang="de-DE" b="0" dirty="0">
                <a:solidFill>
                  <a:srgbClr val="36544F"/>
                </a:solidFill>
              </a:rPr>
              <a:t>Hooks könnten auch für "Teil-State" der Anwendung verwendet werden (im Gegensatz zu </a:t>
            </a:r>
            <a:r>
              <a:rPr lang="de-DE" b="0" dirty="0" err="1">
                <a:solidFill>
                  <a:srgbClr val="36544F"/>
                </a:solidFill>
              </a:rPr>
              <a:t>Redux</a:t>
            </a:r>
            <a:r>
              <a:rPr lang="de-DE" b="0" dirty="0">
                <a:solidFill>
                  <a:srgbClr val="36544F"/>
                </a:solidFill>
              </a:rPr>
              <a:t>):</a:t>
            </a:r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12" name="Titel 11">
            <a:extLst>
              <a:ext uri="{FF2B5EF4-FFF2-40B4-BE49-F238E27FC236}">
                <a16:creationId xmlns:a16="http://schemas.microsoft.com/office/drawing/2014/main" id="{9947DA25-D39F-B243-B96A-E3B2C02167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CD25E79A-9833-274C-A9B0-CB68AEFBB30A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4" name="Titel 1">
            <a:extLst>
              <a:ext uri="{FF2B5EF4-FFF2-40B4-BE49-F238E27FC236}">
                <a16:creationId xmlns:a16="http://schemas.microsoft.com/office/drawing/2014/main" id="{FC674275-5F5F-0C42-B814-F5D961D0E393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Architektur Idee: Custom Hooks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145C3D51-7470-0C4A-8DE4-BEADC242B1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6638" y="2843926"/>
            <a:ext cx="4272724" cy="3636004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DACEC689-2AF7-A149-8985-EFD5575B7164}"/>
              </a:ext>
            </a:extLst>
          </p:cNvPr>
          <p:cNvSpPr/>
          <p:nvPr/>
        </p:nvSpPr>
        <p:spPr>
          <a:xfrm>
            <a:off x="3174023" y="3235569"/>
            <a:ext cx="1951892" cy="3119728"/>
          </a:xfrm>
          <a:prstGeom prst="rect">
            <a:avLst/>
          </a:prstGeom>
          <a:noFill/>
          <a:ln w="19050">
            <a:solidFill>
              <a:srgbClr val="9E60B8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56D27B20-0C3B-9D4D-A368-7F82617F4D58}"/>
              </a:ext>
            </a:extLst>
          </p:cNvPr>
          <p:cNvSpPr/>
          <p:nvPr/>
        </p:nvSpPr>
        <p:spPr>
          <a:xfrm>
            <a:off x="5263507" y="3235569"/>
            <a:ext cx="1498240" cy="3119728"/>
          </a:xfrm>
          <a:prstGeom prst="rect">
            <a:avLst/>
          </a:prstGeom>
          <a:noFill/>
          <a:ln w="19050">
            <a:solidFill>
              <a:srgbClr val="36544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3125E93F-3CC7-A64E-A9DB-506EB163512C}"/>
              </a:ext>
            </a:extLst>
          </p:cNvPr>
          <p:cNvSpPr/>
          <p:nvPr/>
        </p:nvSpPr>
        <p:spPr>
          <a:xfrm>
            <a:off x="2816638" y="2871693"/>
            <a:ext cx="4272724" cy="3636004"/>
          </a:xfrm>
          <a:prstGeom prst="rect">
            <a:avLst/>
          </a:prstGeom>
          <a:noFill/>
          <a:ln w="19050">
            <a:solidFill>
              <a:srgbClr val="EF7D1D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6F616A48-347F-AD4A-B1DA-FB7ECBC54AF9}"/>
              </a:ext>
            </a:extLst>
          </p:cNvPr>
          <p:cNvSpPr txBox="1"/>
          <p:nvPr/>
        </p:nvSpPr>
        <p:spPr>
          <a:xfrm>
            <a:off x="5568259" y="2178253"/>
            <a:ext cx="965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rgbClr val="EF7D1D"/>
                </a:solidFill>
              </a:rPr>
              <a:t>useAuth</a:t>
            </a:r>
            <a:endParaRPr lang="de-DE" dirty="0">
              <a:solidFill>
                <a:srgbClr val="EF7D1D"/>
              </a:solidFill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D0DF8936-315D-7541-80D6-5C848D5F5CBA}"/>
              </a:ext>
            </a:extLst>
          </p:cNvPr>
          <p:cNvSpPr txBox="1"/>
          <p:nvPr/>
        </p:nvSpPr>
        <p:spPr>
          <a:xfrm>
            <a:off x="884002" y="3963579"/>
            <a:ext cx="94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rgbClr val="9E60B8"/>
                </a:solidFill>
              </a:rPr>
              <a:t>useChat</a:t>
            </a:r>
            <a:endParaRPr lang="de-DE" dirty="0">
              <a:solidFill>
                <a:srgbClr val="9E60B8"/>
              </a:solidFill>
            </a:endParaRP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C1664020-5FA7-064C-81B7-ADB128EE958E}"/>
              </a:ext>
            </a:extLst>
          </p:cNvPr>
          <p:cNvSpPr txBox="1"/>
          <p:nvPr/>
        </p:nvSpPr>
        <p:spPr>
          <a:xfrm>
            <a:off x="7766175" y="3594247"/>
            <a:ext cx="1511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</a:rPr>
              <a:t>useNavigation</a:t>
            </a:r>
            <a:endParaRPr lang="de-DE" dirty="0">
              <a:solidFill>
                <a:srgbClr val="36544F"/>
              </a:solidFill>
            </a:endParaRP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A9CDF79A-7271-8E45-B3C9-2648F31D5CB4}"/>
              </a:ext>
            </a:extLst>
          </p:cNvPr>
          <p:cNvCxnSpPr>
            <a:cxnSpLocks/>
          </p:cNvCxnSpPr>
          <p:nvPr/>
        </p:nvCxnSpPr>
        <p:spPr>
          <a:xfrm flipH="1">
            <a:off x="6784549" y="3790945"/>
            <a:ext cx="981626" cy="0"/>
          </a:xfrm>
          <a:prstGeom prst="line">
            <a:avLst/>
          </a:prstGeom>
          <a:ln w="19050">
            <a:solidFill>
              <a:srgbClr val="36544F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18">
            <a:extLst>
              <a:ext uri="{FF2B5EF4-FFF2-40B4-BE49-F238E27FC236}">
                <a16:creationId xmlns:a16="http://schemas.microsoft.com/office/drawing/2014/main" id="{6B9EC991-372E-6845-AA6D-B8C6EEC38693}"/>
              </a:ext>
            </a:extLst>
          </p:cNvPr>
          <p:cNvCxnSpPr>
            <a:cxnSpLocks/>
          </p:cNvCxnSpPr>
          <p:nvPr/>
        </p:nvCxnSpPr>
        <p:spPr>
          <a:xfrm flipH="1">
            <a:off x="1835012" y="4171945"/>
            <a:ext cx="1339010" cy="0"/>
          </a:xfrm>
          <a:prstGeom prst="line">
            <a:avLst/>
          </a:prstGeom>
          <a:ln w="19050">
            <a:solidFill>
              <a:srgbClr val="9E60B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61FAFB1E-24C3-B849-B93A-3795C15521E8}"/>
              </a:ext>
            </a:extLst>
          </p:cNvPr>
          <p:cNvCxnSpPr>
            <a:cxnSpLocks/>
          </p:cNvCxnSpPr>
          <p:nvPr/>
        </p:nvCxnSpPr>
        <p:spPr>
          <a:xfrm>
            <a:off x="6038892" y="2559460"/>
            <a:ext cx="0" cy="312233"/>
          </a:xfrm>
          <a:prstGeom prst="line">
            <a:avLst/>
          </a:prstGeom>
          <a:ln w="19050">
            <a:solidFill>
              <a:srgbClr val="EF7D1D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016850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Arbeiten mit Seiteneffekten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Server-Zugriffe, </a:t>
            </a:r>
            <a:r>
              <a:rPr lang="de-DE" dirty="0" err="1"/>
              <a:t>Subscriptions</a:t>
            </a:r>
            <a:r>
              <a:rPr lang="de-DE" dirty="0"/>
              <a:t> </a:t>
            </a:r>
            <a:r>
              <a:rPr lang="de-DE" dirty="0" err="1"/>
              <a:t>etc</a:t>
            </a:r>
            <a:r>
              <a:rPr lang="de-DE" dirty="0"/>
              <a:t> sind Seiteneffekte</a:t>
            </a:r>
          </a:p>
        </p:txBody>
      </p:sp>
    </p:spTree>
    <p:extLst>
      <p:ext uri="{BB962C8B-B14F-4D97-AF65-F5344CB8AC3E}">
        <p14:creationId xmlns:p14="http://schemas.microsoft.com/office/powerpoint/2010/main" val="182491244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Arbeiten mit Seiteneffekten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Server-Zugriffe, </a:t>
            </a:r>
            <a:r>
              <a:rPr lang="de-DE" dirty="0" err="1"/>
              <a:t>Subscriptions</a:t>
            </a:r>
            <a:r>
              <a:rPr lang="de-DE" dirty="0"/>
              <a:t> </a:t>
            </a:r>
            <a:r>
              <a:rPr lang="de-DE" dirty="0" err="1"/>
              <a:t>etc</a:t>
            </a:r>
            <a:r>
              <a:rPr lang="de-DE" dirty="0"/>
              <a:t> sind Seiteneffekte</a:t>
            </a:r>
          </a:p>
          <a:p>
            <a:r>
              <a:rPr lang="de-DE" b="0" dirty="0">
                <a:solidFill>
                  <a:srgbClr val="36544F"/>
                </a:solidFill>
              </a:rPr>
              <a:t>Bislang nur in Klassen-Komponenten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095EE839-1F38-394A-889B-ABFCA3F5D971}"/>
              </a:ext>
            </a:extLst>
          </p:cNvPr>
          <p:cNvSpPr txBox="1"/>
          <p:nvPr/>
        </p:nvSpPr>
        <p:spPr>
          <a:xfrm>
            <a:off x="385073" y="1971120"/>
            <a:ext cx="949960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ChatPage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extends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React.Component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componentDidMount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this.disconnectFromApi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ChatApi.subscribe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this.props.apiKey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render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 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&lt;div&gt;&lt;h1&gt;Chat&lt;/h1&gt;...&lt;/div&gt;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607602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Arbeiten mit Seiteneffekten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Server-Zugriffe, </a:t>
            </a:r>
            <a:r>
              <a:rPr lang="de-DE" dirty="0" err="1"/>
              <a:t>Subscriptions</a:t>
            </a:r>
            <a:r>
              <a:rPr lang="de-DE" dirty="0"/>
              <a:t> </a:t>
            </a:r>
            <a:r>
              <a:rPr lang="de-DE" dirty="0" err="1"/>
              <a:t>etc</a:t>
            </a:r>
            <a:r>
              <a:rPr lang="de-DE" dirty="0"/>
              <a:t> sind Seiteneffekte</a:t>
            </a:r>
          </a:p>
          <a:p>
            <a:r>
              <a:rPr lang="de-DE" b="0" dirty="0">
                <a:solidFill>
                  <a:srgbClr val="36544F"/>
                </a:solidFill>
              </a:rPr>
              <a:t>Bislang nur in Klassen-Komponenten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095EE839-1F38-394A-889B-ABFCA3F5D971}"/>
              </a:ext>
            </a:extLst>
          </p:cNvPr>
          <p:cNvSpPr txBox="1"/>
          <p:nvPr/>
        </p:nvSpPr>
        <p:spPr>
          <a:xfrm>
            <a:off x="385073" y="1971120"/>
            <a:ext cx="949960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ChatPage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extends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React.Component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componentDidMount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this.disconnectFromApi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ChatApi.subscribe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this.props.apiKey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b="1" dirty="0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componentWillUnmount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this.disconnectFromApi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render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 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&lt;div&gt;&lt;h1&gt;Chat&lt;/h1&gt;...&lt;/div&gt;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407627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Arbeiten mit Seiteneffekten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Server-Zugriffe, </a:t>
            </a:r>
            <a:r>
              <a:rPr lang="de-DE" dirty="0" err="1"/>
              <a:t>Subscriptions</a:t>
            </a:r>
            <a:r>
              <a:rPr lang="de-DE" dirty="0"/>
              <a:t> </a:t>
            </a:r>
            <a:r>
              <a:rPr lang="de-DE" dirty="0" err="1"/>
              <a:t>etc</a:t>
            </a:r>
            <a:r>
              <a:rPr lang="de-DE" dirty="0"/>
              <a:t> sind Seiteneffekte</a:t>
            </a:r>
          </a:p>
          <a:p>
            <a:r>
              <a:rPr lang="de-DE" b="0" dirty="0">
                <a:solidFill>
                  <a:srgbClr val="36544F"/>
                </a:solidFill>
              </a:rPr>
              <a:t>Bislang nur in Klassen-Komponenten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095EE839-1F38-394A-889B-ABFCA3F5D971}"/>
              </a:ext>
            </a:extLst>
          </p:cNvPr>
          <p:cNvSpPr txBox="1"/>
          <p:nvPr/>
        </p:nvSpPr>
        <p:spPr>
          <a:xfrm>
            <a:off x="385073" y="1971120"/>
            <a:ext cx="949960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ChatPage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extends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React.Component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componentDidMount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this.disconnectFromApi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ChatApi.subscribe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this.props.apiKey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b="1" dirty="0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componentWillUnmount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this.disconnectFromApi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componentDidUpdate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prevProps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if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prevProps.apiKey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!==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this.props.apiKey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ChatApi.subscribe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this.props.apiKey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render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 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&lt;div&gt;&lt;h1&gt;Chat&lt;/h1&gt;...&lt;/div&gt;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10CC7A42-A801-9C45-AD77-20C1B07D7ECC}"/>
              </a:ext>
            </a:extLst>
          </p:cNvPr>
          <p:cNvSpPr/>
          <p:nvPr/>
        </p:nvSpPr>
        <p:spPr>
          <a:xfrm>
            <a:off x="5134873" y="4171722"/>
            <a:ext cx="487730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Nur ausführen, wenn Properties sich geändert haben</a:t>
            </a: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0509FEDC-E248-4846-BE84-A1F7748EA7FD}"/>
              </a:ext>
            </a:extLst>
          </p:cNvPr>
          <p:cNvCxnSpPr>
            <a:cxnSpLocks/>
          </p:cNvCxnSpPr>
          <p:nvPr/>
        </p:nvCxnSpPr>
        <p:spPr>
          <a:xfrm flipV="1">
            <a:off x="5134873" y="4510277"/>
            <a:ext cx="1304027" cy="235835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311399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Arbeiten mit Seiteneffekten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useEffect</a:t>
            </a:r>
            <a:r>
              <a:rPr lang="de-DE" dirty="0"/>
              <a:t>: Seiteneffekte in Funktionskomponenten</a:t>
            </a: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095EE839-1F38-394A-889B-ABFCA3F5D971}"/>
              </a:ext>
            </a:extLst>
          </p:cNvPr>
          <p:cNvSpPr txBox="1"/>
          <p:nvPr/>
        </p:nvSpPr>
        <p:spPr>
          <a:xfrm>
            <a:off x="385073" y="2415620"/>
            <a:ext cx="913585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ChatPage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React.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useEffect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() =&gt;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disconnectFromApi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ChatApi.subscribe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props.apiKey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}, 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b="1" dirty="0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)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&lt;div&gt;&lt;h1&gt;Chat&lt;/h1&gt;...&lt;/div&gt;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C7384927-8B92-0346-BE6F-2820242C809D}"/>
              </a:ext>
            </a:extLst>
          </p:cNvPr>
          <p:cNvSpPr/>
          <p:nvPr/>
        </p:nvSpPr>
        <p:spPr>
          <a:xfrm>
            <a:off x="2126754" y="2980954"/>
            <a:ext cx="569061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Ersetzt 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componentDidMount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&amp; 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componentDidUpdate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66018938-329A-AA40-97ED-070B59C6733F}"/>
              </a:ext>
            </a:extLst>
          </p:cNvPr>
          <p:cNvCxnSpPr>
            <a:cxnSpLocks/>
          </p:cNvCxnSpPr>
          <p:nvPr/>
        </p:nvCxnSpPr>
        <p:spPr>
          <a:xfrm>
            <a:off x="2126754" y="3146342"/>
            <a:ext cx="401140" cy="1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96412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Arbeiten mit Seiteneffekten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useEffect</a:t>
            </a:r>
            <a:r>
              <a:rPr lang="de-DE" dirty="0"/>
              <a:t>: Seiteneffekte in Funktionskomponenten</a:t>
            </a: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Aufräumen in Rückgabe-Funktion</a:t>
            </a: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095EE839-1F38-394A-889B-ABFCA3F5D971}"/>
              </a:ext>
            </a:extLst>
          </p:cNvPr>
          <p:cNvSpPr txBox="1"/>
          <p:nvPr/>
        </p:nvSpPr>
        <p:spPr>
          <a:xfrm>
            <a:off x="385073" y="2415620"/>
            <a:ext cx="913585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ChatPage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React.useEffect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() =&gt;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disconnectFromApi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ChatApi.subscribe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props.apiKey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return</a:t>
            </a:r>
            <a:r>
              <a:rPr lang="de-DE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() =&gt; 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disconnectFromApi</a:t>
            </a:r>
            <a:r>
              <a:rPr lang="de-DE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}, 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&lt;div&gt;&lt;h1&gt;Chat&lt;/h1&gt;...&lt;/div&gt;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242E9236-6F09-2347-A710-2F4C0D7E4613}"/>
              </a:ext>
            </a:extLst>
          </p:cNvPr>
          <p:cNvSpPr/>
          <p:nvPr/>
        </p:nvSpPr>
        <p:spPr>
          <a:xfrm>
            <a:off x="857328" y="4208665"/>
            <a:ext cx="569061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Ersetzt 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componentWillUnmount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0469D2C0-3F71-BB40-803B-BCAEA75CF2ED}"/>
              </a:ext>
            </a:extLst>
          </p:cNvPr>
          <p:cNvCxnSpPr>
            <a:cxnSpLocks/>
          </p:cNvCxnSpPr>
          <p:nvPr/>
        </p:nvCxnSpPr>
        <p:spPr>
          <a:xfrm>
            <a:off x="2361782" y="3896903"/>
            <a:ext cx="0" cy="282129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075939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Arbeiten mit Seiteneffekten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useEffect</a:t>
            </a:r>
            <a:r>
              <a:rPr lang="de-DE" dirty="0"/>
              <a:t>: Seiteneffekte in Funktionskomponenten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Bedingte Ausführung (Mit welchem State soll der Effekt synchronisiert werden?)</a:t>
            </a: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095EE839-1F38-394A-889B-ABFCA3F5D971}"/>
              </a:ext>
            </a:extLst>
          </p:cNvPr>
          <p:cNvSpPr txBox="1"/>
          <p:nvPr/>
        </p:nvSpPr>
        <p:spPr>
          <a:xfrm>
            <a:off x="385073" y="2415620"/>
            <a:ext cx="913585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ChatPage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React.useEffect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() =&gt;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disconnectFromApi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ChatApi.subscribe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props.apiKey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() =&gt;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disconnectFromApi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},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[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props.apiKey</a:t>
            </a:r>
            <a:r>
              <a:rPr lang="de-DE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]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&lt;div&gt;&lt;h1&gt;Chat&lt;/h1&gt;...&lt;/div&gt;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C7384927-8B92-0346-BE6F-2820242C809D}"/>
              </a:ext>
            </a:extLst>
          </p:cNvPr>
          <p:cNvSpPr/>
          <p:nvPr/>
        </p:nvSpPr>
        <p:spPr>
          <a:xfrm>
            <a:off x="3048000" y="4111099"/>
            <a:ext cx="569061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Ersetzt Property-Vergleich in 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componentDidUpdate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66018938-329A-AA40-97ED-070B59C6733F}"/>
              </a:ext>
            </a:extLst>
          </p:cNvPr>
          <p:cNvCxnSpPr>
            <a:cxnSpLocks/>
          </p:cNvCxnSpPr>
          <p:nvPr/>
        </p:nvCxnSpPr>
        <p:spPr>
          <a:xfrm flipH="1" flipV="1">
            <a:off x="3048000" y="4280376"/>
            <a:ext cx="400128" cy="1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50756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BEED3B-F912-4A45-B3B8-413C374E8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Roadmap August  2019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B913384A-0B5C-A64D-A18D-DA1A8E5AC31A}"/>
              </a:ext>
            </a:extLst>
          </p:cNvPr>
          <p:cNvSpPr txBox="1"/>
          <p:nvPr/>
        </p:nvSpPr>
        <p:spPr>
          <a:xfrm>
            <a:off x="5025622" y="4704187"/>
            <a:ext cx="36808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hlinkClick r:id="rId2"/>
              </a:rPr>
              <a:t>https://reactjs.org/blog/2019/08/08/react-v16.9.0.html</a:t>
            </a:r>
            <a:endParaRPr lang="de-DE" sz="1200" dirty="0">
              <a:solidFill>
                <a:srgbClr val="1778B8"/>
              </a:solidFill>
              <a:latin typeface="Source Sans Pro" panose="020B0503030403020204" pitchFamily="34" charset="77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7A089285-EC50-6447-B667-EDD9DDA3AA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9266" y="892931"/>
            <a:ext cx="7247467" cy="3811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93941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Custom Hooks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Eigene Hooks sind möglich</a:t>
            </a:r>
            <a:r>
              <a:rPr lang="de-DE" b="0" dirty="0">
                <a:solidFill>
                  <a:srgbClr val="36544F"/>
                </a:solidFill>
              </a:rPr>
              <a:t> und können wiederverwendet werden</a:t>
            </a:r>
            <a:endParaRPr lang="de-DE" dirty="0"/>
          </a:p>
          <a:p>
            <a:r>
              <a:rPr lang="de-DE" b="0" dirty="0">
                <a:solidFill>
                  <a:srgbClr val="36544F"/>
                </a:solidFill>
              </a:rPr>
              <a:t>Beispiel: Handler für Input-Felder</a:t>
            </a:r>
          </a:p>
        </p:txBody>
      </p:sp>
    </p:spTree>
    <p:extLst>
      <p:ext uri="{BB962C8B-B14F-4D97-AF65-F5344CB8AC3E}">
        <p14:creationId xmlns:p14="http://schemas.microsoft.com/office/powerpoint/2010/main" val="339695493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Custom Hooks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Eigene Hooks sind möglich </a:t>
            </a:r>
            <a:r>
              <a:rPr lang="de-DE" b="0" dirty="0">
                <a:solidFill>
                  <a:srgbClr val="36544F"/>
                </a:solidFill>
              </a:rPr>
              <a:t>und können wiederverwendet werden</a:t>
            </a:r>
          </a:p>
          <a:p>
            <a:r>
              <a:rPr lang="de-DE" b="0" dirty="0">
                <a:solidFill>
                  <a:srgbClr val="36544F"/>
                </a:solidFill>
              </a:rPr>
              <a:t>Beispiel: Generischer "</a:t>
            </a:r>
            <a:r>
              <a:rPr lang="de-DE" b="0" dirty="0" err="1">
                <a:solidFill>
                  <a:srgbClr val="36544F"/>
                </a:solidFill>
              </a:rPr>
              <a:t>fetch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hook</a:t>
            </a:r>
            <a:r>
              <a:rPr lang="de-DE" b="0" dirty="0">
                <a:solidFill>
                  <a:srgbClr val="36544F"/>
                </a:solidFill>
              </a:rPr>
              <a:t>", zum Laden von Daten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3810800D-93D9-EE4C-BDDD-45BCA7AAA6E2}"/>
              </a:ext>
            </a:extLst>
          </p:cNvPr>
          <p:cNvSpPr txBox="1"/>
          <p:nvPr/>
        </p:nvSpPr>
        <p:spPr>
          <a:xfrm>
            <a:off x="385073" y="2550706"/>
            <a:ext cx="99060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useApi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path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initialData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{</a:t>
            </a:r>
          </a:p>
          <a:p>
            <a:endParaRPr lang="de-DE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00978478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Custom Hooks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Eigene Hooks sind möglich </a:t>
            </a:r>
            <a:r>
              <a:rPr lang="de-DE" b="0" dirty="0">
                <a:solidFill>
                  <a:srgbClr val="36544F"/>
                </a:solidFill>
              </a:rPr>
              <a:t>und können wiederverwendet werden</a:t>
            </a:r>
          </a:p>
          <a:p>
            <a:r>
              <a:rPr lang="de-DE" b="0" dirty="0">
                <a:solidFill>
                  <a:srgbClr val="36544F"/>
                </a:solidFill>
              </a:rPr>
              <a:t>Beispiel: Generischer "</a:t>
            </a:r>
            <a:r>
              <a:rPr lang="de-DE" b="0" dirty="0" err="1">
                <a:solidFill>
                  <a:srgbClr val="36544F"/>
                </a:solidFill>
              </a:rPr>
              <a:t>fetch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hook</a:t>
            </a:r>
            <a:r>
              <a:rPr lang="de-DE" b="0" dirty="0">
                <a:solidFill>
                  <a:srgbClr val="36544F"/>
                </a:solidFill>
              </a:rPr>
              <a:t>", zum Laden von Daten</a:t>
            </a:r>
          </a:p>
          <a:p>
            <a:r>
              <a:rPr lang="de-DE" b="0" dirty="0">
                <a:solidFill>
                  <a:srgbClr val="36544F"/>
                </a:solidFill>
              </a:rPr>
              <a:t>Alle Hooks können in Custom Hooks verwendet werden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3810800D-93D9-EE4C-BDDD-45BCA7AAA6E2}"/>
              </a:ext>
            </a:extLst>
          </p:cNvPr>
          <p:cNvSpPr txBox="1"/>
          <p:nvPr/>
        </p:nvSpPr>
        <p:spPr>
          <a:xfrm>
            <a:off x="385073" y="2550706"/>
            <a:ext cx="99060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useApi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path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initialData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[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initialData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endParaRPr lang="de-DE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83676321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Custom Hooks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Eigene Hooks sind möglich </a:t>
            </a:r>
            <a:r>
              <a:rPr lang="de-DE" b="0" dirty="0">
                <a:solidFill>
                  <a:srgbClr val="36544F"/>
                </a:solidFill>
              </a:rPr>
              <a:t>und können wiederverwendet werden</a:t>
            </a:r>
          </a:p>
          <a:p>
            <a:r>
              <a:rPr lang="de-DE" b="0" dirty="0">
                <a:solidFill>
                  <a:srgbClr val="36544F"/>
                </a:solidFill>
              </a:rPr>
              <a:t>Beispiel: Generischer "</a:t>
            </a:r>
            <a:r>
              <a:rPr lang="de-DE" b="0" dirty="0" err="1">
                <a:solidFill>
                  <a:srgbClr val="36544F"/>
                </a:solidFill>
              </a:rPr>
              <a:t>fetch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hook</a:t>
            </a:r>
            <a:r>
              <a:rPr lang="de-DE" b="0" dirty="0">
                <a:solidFill>
                  <a:srgbClr val="36544F"/>
                </a:solidFill>
              </a:rPr>
              <a:t>", zum Laden von Daten</a:t>
            </a:r>
          </a:p>
          <a:p>
            <a:r>
              <a:rPr lang="de-DE" b="0" dirty="0">
                <a:solidFill>
                  <a:srgbClr val="36544F"/>
                </a:solidFill>
              </a:rPr>
              <a:t>Alle Hooks können in Custom Hooks verwendet werden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3810800D-93D9-EE4C-BDDD-45BCA7AAA6E2}"/>
              </a:ext>
            </a:extLst>
          </p:cNvPr>
          <p:cNvSpPr txBox="1"/>
          <p:nvPr/>
        </p:nvSpPr>
        <p:spPr>
          <a:xfrm>
            <a:off x="385073" y="2550706"/>
            <a:ext cx="99060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useApi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path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initialData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[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initialData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React.</a:t>
            </a:r>
            <a:r>
              <a:rPr lang="de-DE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useEffect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 () =&gt;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async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readData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response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await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fetch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(`http://localhost:9000/${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path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}`);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await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response.json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readData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}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[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path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56203596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Custom Hooks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Eigene Hooks sind möglich </a:t>
            </a:r>
            <a:r>
              <a:rPr lang="de-DE" b="0" dirty="0">
                <a:solidFill>
                  <a:srgbClr val="36544F"/>
                </a:solidFill>
              </a:rPr>
              <a:t>und können wiederverwendet werden</a:t>
            </a:r>
            <a:endParaRPr lang="de-DE" dirty="0"/>
          </a:p>
          <a:p>
            <a:r>
              <a:rPr lang="de-DE" b="0" dirty="0">
                <a:solidFill>
                  <a:srgbClr val="36544F"/>
                </a:solidFill>
              </a:rPr>
              <a:t>Beispiel: Generischer "</a:t>
            </a:r>
            <a:r>
              <a:rPr lang="de-DE" b="0" dirty="0" err="1">
                <a:solidFill>
                  <a:srgbClr val="36544F"/>
                </a:solidFill>
              </a:rPr>
              <a:t>fetch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hook</a:t>
            </a:r>
            <a:r>
              <a:rPr lang="de-DE" b="0" dirty="0">
                <a:solidFill>
                  <a:srgbClr val="36544F"/>
                </a:solidFill>
              </a:rPr>
              <a:t>"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3810800D-93D9-EE4C-BDDD-45BCA7AAA6E2}"/>
              </a:ext>
            </a:extLst>
          </p:cNvPr>
          <p:cNvSpPr txBox="1"/>
          <p:nvPr/>
        </p:nvSpPr>
        <p:spPr>
          <a:xfrm>
            <a:off x="385073" y="2630218"/>
            <a:ext cx="99060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useApi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path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initialData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{ ... }</a:t>
            </a:r>
          </a:p>
          <a:p>
            <a:endParaRPr lang="de-DE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// Verwendung</a:t>
            </a:r>
          </a:p>
          <a:p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Dashboard(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logs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useApi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", []);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useApi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", []);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LogViewer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logs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UsersViewer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&lt;/&gt;;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</a:p>
        </p:txBody>
      </p:sp>
    </p:spTree>
    <p:extLst>
      <p:ext uri="{BB962C8B-B14F-4D97-AF65-F5344CB8AC3E}">
        <p14:creationId xmlns:p14="http://schemas.microsoft.com/office/powerpoint/2010/main" val="1127973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E79691D-F60B-C248-87D3-123C75156E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Hooks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75DE309-F68F-D84E-89CE-F29261E500C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>
                <a:solidFill>
                  <a:srgbClr val="36544F"/>
                </a:solidFill>
              </a:rPr>
              <a:t>Müssen wir jetzt alle Hooks verwenden? 😱</a:t>
            </a:r>
          </a:p>
          <a:p>
            <a:r>
              <a:rPr lang="de-DE" dirty="0">
                <a:solidFill>
                  <a:srgbClr val="36544F"/>
                </a:solidFill>
              </a:rPr>
              <a:t>Was ist mit unseren Klassen? 😱</a:t>
            </a:r>
          </a:p>
          <a:p>
            <a:endParaRPr lang="de-DE" dirty="0">
              <a:solidFill>
                <a:srgbClr val="36544F"/>
              </a:solidFill>
            </a:endParaRP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7158935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E79691D-F60B-C248-87D3-123C75156E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Hooks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75DE309-F68F-D84E-89CE-F29261E500C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>
                <a:solidFill>
                  <a:srgbClr val="36544F"/>
                </a:solidFill>
              </a:rPr>
              <a:t>Müssen wir jetzt alle Hooks verwenden? 😱</a:t>
            </a:r>
          </a:p>
          <a:p>
            <a:r>
              <a:rPr lang="de-DE" dirty="0">
                <a:solidFill>
                  <a:srgbClr val="36544F"/>
                </a:solidFill>
              </a:rPr>
              <a:t>Was ist mit unseren Klassen? 😱</a:t>
            </a:r>
          </a:p>
          <a:p>
            <a:endParaRPr lang="de-DE" dirty="0">
              <a:solidFill>
                <a:srgbClr val="36544F"/>
              </a:solidFill>
            </a:endParaRPr>
          </a:p>
          <a:p>
            <a:r>
              <a:rPr lang="de-DE" dirty="0">
                <a:solidFill>
                  <a:srgbClr val="36544F"/>
                </a:solidFill>
              </a:rPr>
              <a:t>Zunächst:</a:t>
            </a:r>
          </a:p>
          <a:p>
            <a:pPr lvl="1"/>
            <a:r>
              <a:rPr lang="de-DE" dirty="0"/>
              <a:t>Hooks sind "</a:t>
            </a:r>
            <a:r>
              <a:rPr lang="de-DE" dirty="0" err="1"/>
              <a:t>opt</a:t>
            </a:r>
            <a:r>
              <a:rPr lang="de-DE" dirty="0"/>
              <a:t>-in"</a:t>
            </a:r>
          </a:p>
          <a:p>
            <a:pPr lvl="1"/>
            <a:r>
              <a:rPr lang="de-DE" dirty="0">
                <a:solidFill>
                  <a:srgbClr val="36544F"/>
                </a:solidFill>
              </a:rPr>
              <a:t>Hooks sind abwärtskompatibel  </a:t>
            </a:r>
          </a:p>
          <a:p>
            <a:pPr lvl="1"/>
            <a:r>
              <a:rPr lang="de-DE" dirty="0"/>
              <a:t>Eingeführt in Minor-Version (!)</a:t>
            </a:r>
            <a:endParaRPr lang="de-DE" dirty="0">
              <a:solidFill>
                <a:srgbClr val="36544F"/>
              </a:solidFill>
            </a:endParaRP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1667301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E79691D-F60B-C248-87D3-123C75156E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Hooks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75DE309-F68F-D84E-89CE-F29261E500C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>
                <a:solidFill>
                  <a:srgbClr val="36544F"/>
                </a:solidFill>
              </a:rPr>
              <a:t>Müssen wir jetzt alle Hooks verwenden? 😱</a:t>
            </a:r>
          </a:p>
          <a:p>
            <a:r>
              <a:rPr lang="de-DE" dirty="0">
                <a:solidFill>
                  <a:srgbClr val="36544F"/>
                </a:solidFill>
              </a:rPr>
              <a:t>Was ist mit unseren Klassen? 😱</a:t>
            </a:r>
          </a:p>
          <a:p>
            <a:r>
              <a:rPr lang="de-DE" dirty="0"/>
              <a:t>...also: keine Panik! </a:t>
            </a:r>
            <a:r>
              <a:rPr lang="de-DE" dirty="0" err="1"/>
              <a:t>React</a:t>
            </a:r>
            <a:r>
              <a:rPr lang="de-DE" dirty="0"/>
              <a:t> bleibt stabil! ☺️</a:t>
            </a:r>
          </a:p>
          <a:p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079B589-A0BF-AB42-968F-8E492F2F2F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2095" y="2523163"/>
            <a:ext cx="6861810" cy="3921034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2C1EF9AD-1006-9F48-BB08-7C93EB703E37}"/>
              </a:ext>
            </a:extLst>
          </p:cNvPr>
          <p:cNvSpPr/>
          <p:nvPr/>
        </p:nvSpPr>
        <p:spPr>
          <a:xfrm>
            <a:off x="-216916" y="6444197"/>
            <a:ext cx="869746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de-DE" sz="1400" dirty="0">
                <a:solidFill>
                  <a:srgbClr val="1778B8"/>
                </a:solidFill>
              </a:rPr>
              <a:t>https://</a:t>
            </a:r>
            <a:r>
              <a:rPr lang="de-DE" sz="1400" dirty="0" err="1">
                <a:solidFill>
                  <a:srgbClr val="1778B8"/>
                </a:solidFill>
              </a:rPr>
              <a:t>reactjs.org</a:t>
            </a:r>
            <a:r>
              <a:rPr lang="de-DE" sz="1400" dirty="0">
                <a:solidFill>
                  <a:srgbClr val="1778B8"/>
                </a:solidFill>
              </a:rPr>
              <a:t>/</a:t>
            </a:r>
            <a:r>
              <a:rPr lang="de-DE" sz="1400" dirty="0" err="1">
                <a:solidFill>
                  <a:srgbClr val="1778B8"/>
                </a:solidFill>
              </a:rPr>
              <a:t>docs</a:t>
            </a:r>
            <a:r>
              <a:rPr lang="de-DE" sz="1400" dirty="0">
                <a:solidFill>
                  <a:srgbClr val="1778B8"/>
                </a:solidFill>
              </a:rPr>
              <a:t>/</a:t>
            </a:r>
            <a:r>
              <a:rPr lang="de-DE" sz="1400" dirty="0" err="1">
                <a:solidFill>
                  <a:srgbClr val="1778B8"/>
                </a:solidFill>
              </a:rPr>
              <a:t>hooks-intro.html#gradual-adoption-strategy</a:t>
            </a:r>
            <a:endParaRPr lang="de-DE" sz="1400" dirty="0">
              <a:solidFill>
                <a:srgbClr val="1778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084981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BEED3B-F912-4A45-B3B8-413C374E8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Rendern unterbrechen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1314827" y="3797848"/>
            <a:ext cx="7276351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Suspense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4495617" y="3336183"/>
            <a:ext cx="76335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400" b="1" dirty="0">
                <a:solidFill>
                  <a:srgbClr val="36544F"/>
                </a:solidFill>
                <a:latin typeface="Source Sans Pro" panose="020B0503030403020204" pitchFamily="34" charset="77"/>
              </a:rPr>
              <a:t>16.6</a:t>
            </a:r>
            <a:endParaRPr lang="de-DE" b="1" dirty="0">
              <a:solidFill>
                <a:srgbClr val="FB8E20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15661987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2DF4DF-AC2C-4943-981E-6E75581147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657FCED-E3D7-D048-ADDA-C83B4F8B7DD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Suspense</a:t>
            </a:r>
            <a:r>
              <a:rPr lang="de-DE" dirty="0"/>
              <a:t>: </a:t>
            </a:r>
            <a:r>
              <a:rPr lang="de-DE" b="0" dirty="0" err="1">
                <a:solidFill>
                  <a:srgbClr val="36544F"/>
                </a:solidFill>
              </a:rPr>
              <a:t>React</a:t>
            </a:r>
            <a:r>
              <a:rPr lang="de-DE" b="0" dirty="0">
                <a:solidFill>
                  <a:srgbClr val="36544F"/>
                </a:solidFill>
              </a:rPr>
              <a:t> kann das Rendern von Komponenten unterbrechen, während (asynchron) Daten geladen werden [16.6]</a:t>
            </a:r>
          </a:p>
          <a:p>
            <a:r>
              <a:rPr lang="de-DE" b="0" dirty="0">
                <a:solidFill>
                  <a:srgbClr val="36544F"/>
                </a:solidFill>
              </a:rPr>
              <a:t>Funktioniert aktuell (nur) für Code Splitting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857344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1CF530-5ACE-5845-927B-057BAAC447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 Beispiel...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A36493EE-CB1E-A54E-942A-AACAE203A6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366067"/>
            <a:ext cx="7889774" cy="4879033"/>
          </a:xfrm>
          <a:prstGeom prst="rect">
            <a:avLst/>
          </a:prstGeom>
          <a:ln w="22225">
            <a:solidFill>
              <a:srgbClr val="025249"/>
            </a:solidFill>
          </a:ln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CAF3A14F-D4BF-AF47-B7A1-0B5A911EBD35}"/>
              </a:ext>
            </a:extLst>
          </p:cNvPr>
          <p:cNvSpPr/>
          <p:nvPr/>
        </p:nvSpPr>
        <p:spPr>
          <a:xfrm>
            <a:off x="0" y="5471773"/>
            <a:ext cx="9906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dirty="0">
                <a:solidFill>
                  <a:srgbClr val="1778B8"/>
                </a:solidFill>
                <a:latin typeface="Source Sans Pro" panose="020B0503030403020204" pitchFamily="34" charset="77"/>
              </a:rPr>
              <a:t>https://</a:t>
            </a:r>
            <a:r>
              <a:rPr lang="de-DE" dirty="0" err="1">
                <a:solidFill>
                  <a:srgbClr val="1778B8"/>
                </a:solidFill>
                <a:latin typeface="Source Sans Pro" panose="020B0503030403020204" pitchFamily="34" charset="77"/>
              </a:rPr>
              <a:t>github.com</a:t>
            </a:r>
            <a:r>
              <a:rPr lang="de-DE" dirty="0">
                <a:solidFill>
                  <a:srgbClr val="1778B8"/>
                </a:solidFill>
                <a:latin typeface="Source Sans Pro" panose="020B0503030403020204" pitchFamily="34" charset="77"/>
              </a:rPr>
              <a:t>/</a:t>
            </a:r>
            <a:r>
              <a:rPr lang="de-DE" dirty="0" err="1">
                <a:solidFill>
                  <a:srgbClr val="1778B8"/>
                </a:solidFill>
                <a:latin typeface="Source Sans Pro" panose="020B0503030403020204" pitchFamily="34" charset="77"/>
              </a:rPr>
              <a:t>nilshartmann</a:t>
            </a:r>
            <a:r>
              <a:rPr lang="de-DE" dirty="0">
                <a:solidFill>
                  <a:srgbClr val="1778B8"/>
                </a:solidFill>
                <a:latin typeface="Source Sans Pro" panose="020B0503030403020204" pitchFamily="34" charset="77"/>
              </a:rPr>
              <a:t>/</a:t>
            </a:r>
            <a:r>
              <a:rPr lang="de-DE" dirty="0" err="1">
                <a:solidFill>
                  <a:srgbClr val="1778B8"/>
                </a:solidFill>
                <a:latin typeface="Source Sans Pro" panose="020B0503030403020204" pitchFamily="34" charset="77"/>
              </a:rPr>
              <a:t>react</a:t>
            </a:r>
            <a:r>
              <a:rPr lang="de-DE" dirty="0">
                <a:solidFill>
                  <a:srgbClr val="1778B8"/>
                </a:solidFill>
                <a:latin typeface="Source Sans Pro" panose="020B0503030403020204" pitchFamily="34" charset="77"/>
              </a:rPr>
              <a:t>-chat-</a:t>
            </a:r>
            <a:r>
              <a:rPr lang="de-DE" dirty="0" err="1">
                <a:solidFill>
                  <a:srgbClr val="1778B8"/>
                </a:solidFill>
                <a:latin typeface="Source Sans Pro" panose="020B0503030403020204" pitchFamily="34" charset="77"/>
              </a:rPr>
              <a:t>example</a:t>
            </a:r>
            <a:endParaRPr lang="de-DE" dirty="0">
              <a:solidFill>
                <a:srgbClr val="1778B8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37847443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7DC053-8C22-2F4B-BEFC-1535597EA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Demo: </a:t>
            </a:r>
            <a:r>
              <a:rPr lang="de-DE" dirty="0" err="1"/>
              <a:t>Lazy</a:t>
            </a:r>
            <a:r>
              <a:rPr lang="de-DE" dirty="0"/>
              <a:t> und </a:t>
            </a:r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DCD2C7BB-9D95-824F-A4F9-3E3512DF9D2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Demo: </a:t>
            </a:r>
            <a:r>
              <a:rPr lang="de-DE" dirty="0" err="1"/>
              <a:t>Fallback</a:t>
            </a:r>
            <a:r>
              <a:rPr lang="de-DE" dirty="0"/>
              <a:t> Komponente</a:t>
            </a:r>
            <a:br>
              <a:rPr lang="de-DE" dirty="0"/>
            </a:br>
            <a:r>
              <a:rPr lang="de-DE" sz="1800" b="0" dirty="0">
                <a:solidFill>
                  <a:srgbClr val="1778B8"/>
                </a:solidFill>
              </a:rPr>
              <a:t>http://localhost:9080/?</a:t>
            </a:r>
            <a:r>
              <a:rPr lang="de-DE" sz="1800" b="0" dirty="0" err="1">
                <a:solidFill>
                  <a:srgbClr val="1778B8"/>
                </a:solidFill>
              </a:rPr>
              <a:t>delay</a:t>
            </a:r>
            <a:endParaRPr lang="de-DE" b="0" dirty="0">
              <a:solidFill>
                <a:srgbClr val="1778B8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867814C5-2A7B-7A44-9D0C-226F96210F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792" y="1896175"/>
            <a:ext cx="5594481" cy="4694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32720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7DC053-8C22-2F4B-BEFC-1535597EA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Demo: </a:t>
            </a:r>
            <a:r>
              <a:rPr lang="de-DE" dirty="0" err="1"/>
              <a:t>Lazy</a:t>
            </a:r>
            <a:r>
              <a:rPr lang="de-DE" dirty="0"/>
              <a:t> und </a:t>
            </a:r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DCD2C7BB-9D95-824F-A4F9-3E3512DF9D2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Netzwerk </a:t>
            </a:r>
            <a:r>
              <a:rPr lang="de-DE" dirty="0" err="1"/>
              <a:t>Requests</a:t>
            </a:r>
            <a:br>
              <a:rPr lang="de-DE" dirty="0"/>
            </a:br>
            <a:r>
              <a:rPr lang="de-DE" sz="1800" b="0" dirty="0">
                <a:solidFill>
                  <a:srgbClr val="1778B8"/>
                </a:solidFill>
              </a:rPr>
              <a:t>http://localhost:9080/?</a:t>
            </a:r>
            <a:r>
              <a:rPr lang="de-DE" sz="1800" b="0" dirty="0" err="1">
                <a:solidFill>
                  <a:srgbClr val="1778B8"/>
                </a:solidFill>
              </a:rPr>
              <a:t>delay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035D890-93E9-5D45-867C-812BD1F312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1157" y="1807042"/>
            <a:ext cx="5371607" cy="4919565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D3518DEC-2727-0342-92AB-A72130169CFD}"/>
              </a:ext>
            </a:extLst>
          </p:cNvPr>
          <p:cNvSpPr/>
          <p:nvPr/>
        </p:nvSpPr>
        <p:spPr>
          <a:xfrm>
            <a:off x="2003729" y="5740842"/>
            <a:ext cx="1963972" cy="779228"/>
          </a:xfrm>
          <a:prstGeom prst="ellipse">
            <a:avLst/>
          </a:prstGeom>
          <a:noFill/>
          <a:ln>
            <a:solidFill>
              <a:srgbClr val="9E60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</p:spTree>
    <p:extLst>
      <p:ext uri="{BB962C8B-B14F-4D97-AF65-F5344CB8AC3E}">
        <p14:creationId xmlns:p14="http://schemas.microsoft.com/office/powerpoint/2010/main" val="123295215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2BB561C5-F764-E44C-9741-143487F84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8FEB17B-B1C7-2D4E-A724-ADDF0A307AC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React.lazy</a:t>
            </a:r>
            <a:r>
              <a:rPr lang="de-DE" dirty="0"/>
              <a:t>: </a:t>
            </a:r>
            <a:r>
              <a:rPr lang="de-DE" b="0" dirty="0">
                <a:solidFill>
                  <a:srgbClr val="36544F"/>
                </a:solidFill>
              </a:rPr>
              <a:t>Code </a:t>
            </a:r>
            <a:r>
              <a:rPr lang="de-DE" b="0" dirty="0" err="1">
                <a:solidFill>
                  <a:srgbClr val="36544F"/>
                </a:solidFill>
              </a:rPr>
              <a:t>splitting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with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Suspense</a:t>
            </a:r>
            <a:r>
              <a:rPr lang="de-DE" b="0" dirty="0">
                <a:solidFill>
                  <a:srgbClr val="36544F"/>
                </a:solidFill>
              </a:rPr>
              <a:t> [16.6]</a:t>
            </a:r>
          </a:p>
          <a:p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7C192C82-4544-C949-A990-943BD68ECE67}"/>
              </a:ext>
            </a:extLst>
          </p:cNvPr>
          <p:cNvSpPr txBox="1"/>
          <p:nvPr/>
        </p:nvSpPr>
        <p:spPr>
          <a:xfrm>
            <a:off x="566782" y="3024176"/>
            <a:ext cx="913585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ChatPage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React.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lazy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(() =&gt;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import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("./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chat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ChatPage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"));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App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render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&lt;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ChatPage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//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more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pages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...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D4544EF8-8C26-1F49-AA56-FCA4B6CD86A5}"/>
              </a:ext>
            </a:extLst>
          </p:cNvPr>
          <p:cNvSpPr/>
          <p:nvPr/>
        </p:nvSpPr>
        <p:spPr>
          <a:xfrm>
            <a:off x="5941957" y="3689896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Dynamic Import</a:t>
            </a:r>
          </a:p>
        </p:txBody>
      </p: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0C30B987-8F38-4140-A5FC-A1099716AC66}"/>
              </a:ext>
            </a:extLst>
          </p:cNvPr>
          <p:cNvGrpSpPr/>
          <p:nvPr/>
        </p:nvGrpSpPr>
        <p:grpSpPr>
          <a:xfrm>
            <a:off x="4487314" y="3471810"/>
            <a:ext cx="4228465" cy="206608"/>
            <a:chOff x="4487314" y="3471810"/>
            <a:chExt cx="4228465" cy="206608"/>
          </a:xfrm>
        </p:grpSpPr>
        <p:cxnSp>
          <p:nvCxnSpPr>
            <p:cNvPr id="8" name="Gerade Verbindung 7">
              <a:extLst>
                <a:ext uri="{FF2B5EF4-FFF2-40B4-BE49-F238E27FC236}">
                  <a16:creationId xmlns:a16="http://schemas.microsoft.com/office/drawing/2014/main" id="{18130B83-1945-9B44-9D34-1005846C0C4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15779" y="3471810"/>
              <a:ext cx="0" cy="206607"/>
            </a:xfrm>
            <a:prstGeom prst="line">
              <a:avLst/>
            </a:prstGeom>
            <a:ln>
              <a:solidFill>
                <a:srgbClr val="025249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Gerade Verbindung 8">
              <a:extLst>
                <a:ext uri="{FF2B5EF4-FFF2-40B4-BE49-F238E27FC236}">
                  <a16:creationId xmlns:a16="http://schemas.microsoft.com/office/drawing/2014/main" id="{739A2AC0-D123-AF42-99D0-8AB382DA0F1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87314" y="3471810"/>
              <a:ext cx="0" cy="206607"/>
            </a:xfrm>
            <a:prstGeom prst="line">
              <a:avLst/>
            </a:prstGeom>
            <a:ln>
              <a:solidFill>
                <a:srgbClr val="025249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Gerade Verbindung 9">
              <a:extLst>
                <a:ext uri="{FF2B5EF4-FFF2-40B4-BE49-F238E27FC236}">
                  <a16:creationId xmlns:a16="http://schemas.microsoft.com/office/drawing/2014/main" id="{09ECF7E9-FA83-274F-9F74-78478E3D37B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87314" y="3678418"/>
              <a:ext cx="4228300" cy="0"/>
            </a:xfrm>
            <a:prstGeom prst="line">
              <a:avLst/>
            </a:prstGeom>
            <a:ln>
              <a:solidFill>
                <a:srgbClr val="025249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6863256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2BB561C5-F764-E44C-9741-143487F84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8FEB17B-B1C7-2D4E-A724-ADDF0A307AC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React.Suspense</a:t>
            </a:r>
            <a:r>
              <a:rPr lang="de-DE" dirty="0"/>
              <a:t>: </a:t>
            </a:r>
            <a:r>
              <a:rPr lang="de-DE" b="0" dirty="0">
                <a:solidFill>
                  <a:srgbClr val="36544F"/>
                </a:solidFill>
              </a:rPr>
              <a:t>Zeigt </a:t>
            </a:r>
            <a:r>
              <a:rPr lang="de-DE" b="0" dirty="0" err="1">
                <a:solidFill>
                  <a:srgbClr val="36544F"/>
                </a:solidFill>
              </a:rPr>
              <a:t>Fallback</a:t>
            </a:r>
            <a:r>
              <a:rPr lang="de-DE" b="0" dirty="0">
                <a:solidFill>
                  <a:srgbClr val="36544F"/>
                </a:solidFill>
              </a:rPr>
              <a:t> Komponente an [16.6]</a:t>
            </a:r>
          </a:p>
          <a:p>
            <a:r>
              <a:rPr lang="de-DE" b="0" dirty="0">
                <a:solidFill>
                  <a:srgbClr val="36544F"/>
                </a:solidFill>
              </a:rPr>
              <a:t>Bis Komponente geladen ist, muss Spinner o.ä. angezeigt werden</a:t>
            </a:r>
          </a:p>
          <a:p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BB32D5AE-39CB-454C-A537-1A126347B5AC}"/>
              </a:ext>
            </a:extLst>
          </p:cNvPr>
          <p:cNvSpPr txBox="1"/>
          <p:nvPr/>
        </p:nvSpPr>
        <p:spPr>
          <a:xfrm>
            <a:off x="566782" y="3024176"/>
            <a:ext cx="913585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ChatPage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React.lazy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(() =&gt;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("./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ChatPage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App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render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&lt;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React.Suspense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fallback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={&lt;h1&gt;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Loading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...&lt;/h1&gt;}&gt;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&lt;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ChatPage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//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more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pages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...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&lt;/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React.Suspense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77896562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0446B6-D914-F145-B9A8-FC64A5261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Ausblick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FF7A6B46-1E94-364F-B729-32897850A6E8}"/>
              </a:ext>
            </a:extLst>
          </p:cNvPr>
          <p:cNvSpPr/>
          <p:nvPr/>
        </p:nvSpPr>
        <p:spPr>
          <a:xfrm>
            <a:off x="29216" y="2898900"/>
            <a:ext cx="9847568" cy="25853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54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Concurrent</a:t>
            </a:r>
            <a:r>
              <a:rPr lang="de-DE" sz="54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 Mode</a:t>
            </a:r>
          </a:p>
          <a:p>
            <a:pPr algn="ctr"/>
            <a:r>
              <a:rPr lang="de-DE" sz="54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&amp; </a:t>
            </a:r>
          </a:p>
          <a:p>
            <a:pPr algn="ctr"/>
            <a:r>
              <a:rPr lang="de-DE" sz="54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Suspense</a:t>
            </a:r>
            <a:r>
              <a:rPr lang="de-DE" sz="54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 </a:t>
            </a:r>
            <a:r>
              <a:rPr lang="de-DE" sz="54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for</a:t>
            </a:r>
            <a:r>
              <a:rPr lang="de-DE" sz="54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 Data </a:t>
            </a:r>
            <a:r>
              <a:rPr lang="de-DE" sz="54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Fetching</a:t>
            </a:r>
            <a:endParaRPr lang="de-DE" sz="1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C38C26FE-188A-5F42-A416-7BB59AE3FAB9}"/>
              </a:ext>
            </a:extLst>
          </p:cNvPr>
          <p:cNvGrpSpPr/>
          <p:nvPr/>
        </p:nvGrpSpPr>
        <p:grpSpPr>
          <a:xfrm>
            <a:off x="1677621" y="1149953"/>
            <a:ext cx="6550758" cy="1516486"/>
            <a:chOff x="1677621" y="2570790"/>
            <a:chExt cx="6550758" cy="1516486"/>
          </a:xfrm>
        </p:grpSpPr>
        <p:pic>
          <p:nvPicPr>
            <p:cNvPr id="6" name="Grafik 5">
              <a:extLst>
                <a:ext uri="{FF2B5EF4-FFF2-40B4-BE49-F238E27FC236}">
                  <a16:creationId xmlns:a16="http://schemas.microsoft.com/office/drawing/2014/main" id="{AE30B03F-9126-A54A-9CAF-CC5E04E320A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80193"/>
            <a:stretch/>
          </p:blipFill>
          <p:spPr>
            <a:xfrm>
              <a:off x="1677621" y="3404970"/>
              <a:ext cx="6550758" cy="682306"/>
            </a:xfrm>
            <a:prstGeom prst="rect">
              <a:avLst/>
            </a:prstGeom>
          </p:spPr>
        </p:pic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9326D773-E953-BE4D-B237-27EB98C26C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80193"/>
            <a:stretch/>
          </p:blipFill>
          <p:spPr>
            <a:xfrm>
              <a:off x="1677621" y="2570790"/>
              <a:ext cx="6550758" cy="6823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9166765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7DC053-8C22-2F4B-BEFC-1535597EA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Data </a:t>
            </a:r>
            <a:r>
              <a:rPr lang="de-DE" dirty="0" err="1"/>
              <a:t>Fetching</a:t>
            </a:r>
            <a:endParaRPr lang="de-DE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DCD2C7BB-9D95-824F-A4F9-3E3512DF9D2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Ausblick [16.x]: </a:t>
            </a:r>
            <a:r>
              <a:rPr lang="de-DE" b="0" dirty="0" err="1">
                <a:solidFill>
                  <a:srgbClr val="36544F"/>
                </a:solidFill>
              </a:rPr>
              <a:t>Suspense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for</a:t>
            </a:r>
            <a:r>
              <a:rPr lang="de-DE" b="0" dirty="0">
                <a:solidFill>
                  <a:srgbClr val="36544F"/>
                </a:solidFill>
              </a:rPr>
              <a:t> Data </a:t>
            </a:r>
            <a:r>
              <a:rPr lang="de-DE" b="0" dirty="0" err="1">
                <a:solidFill>
                  <a:srgbClr val="36544F"/>
                </a:solidFill>
              </a:rPr>
              <a:t>Fetching</a:t>
            </a:r>
            <a:endParaRPr lang="de-DE" b="0" dirty="0">
              <a:solidFill>
                <a:srgbClr val="36544F"/>
              </a:solidFill>
            </a:endParaRPr>
          </a:p>
          <a:p>
            <a:r>
              <a:rPr lang="de-DE" b="0" i="1" dirty="0">
                <a:solidFill>
                  <a:srgbClr val="36544F"/>
                </a:solidFill>
              </a:rPr>
              <a:t>Alle gezeigten Beispiele verwenden </a:t>
            </a:r>
            <a:r>
              <a:rPr lang="de-DE" b="0" i="1" dirty="0" err="1">
                <a:solidFill>
                  <a:srgbClr val="36544F"/>
                </a:solidFill>
              </a:rPr>
              <a:t>unstable</a:t>
            </a:r>
            <a:r>
              <a:rPr lang="de-DE" b="0" i="1" dirty="0">
                <a:solidFill>
                  <a:srgbClr val="36544F"/>
                </a:solidFill>
              </a:rPr>
              <a:t> API!!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EAE7D16A-2FF0-D744-B8FE-0E1A709E93C8}"/>
              </a:ext>
            </a:extLst>
          </p:cNvPr>
          <p:cNvSpPr txBox="1"/>
          <p:nvPr/>
        </p:nvSpPr>
        <p:spPr>
          <a:xfrm>
            <a:off x="8509000" y="0"/>
            <a:ext cx="1397000" cy="369332"/>
          </a:xfrm>
          <a:prstGeom prst="rect">
            <a:avLst/>
          </a:prstGeom>
          <a:solidFill>
            <a:srgbClr val="B04432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dirty="0" err="1">
                <a:solidFill>
                  <a:srgbClr val="D4EBE9"/>
                </a:solidFill>
              </a:rPr>
              <a:t>unstable</a:t>
            </a:r>
            <a:r>
              <a:rPr lang="de-DE" dirty="0">
                <a:solidFill>
                  <a:srgbClr val="D4EBE9"/>
                </a:solidFill>
              </a:rPr>
              <a:t> </a:t>
            </a:r>
            <a:r>
              <a:rPr lang="de-DE" dirty="0" err="1">
                <a:solidFill>
                  <a:srgbClr val="D4EBE9"/>
                </a:solidFill>
              </a:rPr>
              <a:t>api</a:t>
            </a:r>
            <a:r>
              <a:rPr lang="de-DE" dirty="0">
                <a:solidFill>
                  <a:srgbClr val="D4EBE9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65587820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46352F-12DB-694F-AD40-927AF8CF5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Beispiel: Daten laden mit </a:t>
            </a:r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53AD812-069D-2A40-A502-E10A190FC2D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b="0" dirty="0"/>
              <a:t>REST Aufrufe mit </a:t>
            </a:r>
            <a:r>
              <a:rPr lang="de-DE" b="0" dirty="0" err="1"/>
              <a:t>fetch</a:t>
            </a:r>
            <a:endParaRPr lang="de-DE" b="0" dirty="0"/>
          </a:p>
          <a:p>
            <a:pPr lvl="1"/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EDD6358C-889B-2145-ACDA-60BE3379F2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6650" y="1463923"/>
            <a:ext cx="5138049" cy="5127210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404C1066-E8C6-4E4C-B855-06020BAC77F3}"/>
              </a:ext>
            </a:extLst>
          </p:cNvPr>
          <p:cNvSpPr/>
          <p:nvPr/>
        </p:nvSpPr>
        <p:spPr>
          <a:xfrm>
            <a:off x="725951" y="2631304"/>
            <a:ext cx="101395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/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api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/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logs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319EF0C8-8717-704E-90B9-9B1E68B98C23}"/>
              </a:ext>
            </a:extLst>
          </p:cNvPr>
          <p:cNvSpPr/>
          <p:nvPr/>
        </p:nvSpPr>
        <p:spPr>
          <a:xfrm>
            <a:off x="675151" y="4778482"/>
            <a:ext cx="110676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/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api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/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users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5DFE2F27-F45F-364B-9BDA-34C3B1B727C0}"/>
              </a:ext>
            </a:extLst>
          </p:cNvPr>
          <p:cNvCxnSpPr>
            <a:cxnSpLocks/>
          </p:cNvCxnSpPr>
          <p:nvPr/>
        </p:nvCxnSpPr>
        <p:spPr>
          <a:xfrm flipH="1">
            <a:off x="1781910" y="4947759"/>
            <a:ext cx="656490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074CCCE4-220E-4046-9B12-76F558193432}"/>
              </a:ext>
            </a:extLst>
          </p:cNvPr>
          <p:cNvCxnSpPr>
            <a:cxnSpLocks/>
          </p:cNvCxnSpPr>
          <p:nvPr/>
        </p:nvCxnSpPr>
        <p:spPr>
          <a:xfrm flipV="1">
            <a:off x="10837009" y="3821636"/>
            <a:ext cx="0" cy="206607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11">
            <a:extLst>
              <a:ext uri="{FF2B5EF4-FFF2-40B4-BE49-F238E27FC236}">
                <a16:creationId xmlns:a16="http://schemas.microsoft.com/office/drawing/2014/main" id="{A0165B7F-1D68-054A-91BC-B5230D717F33}"/>
              </a:ext>
            </a:extLst>
          </p:cNvPr>
          <p:cNvCxnSpPr>
            <a:cxnSpLocks/>
          </p:cNvCxnSpPr>
          <p:nvPr/>
        </p:nvCxnSpPr>
        <p:spPr>
          <a:xfrm flipH="1">
            <a:off x="1781910" y="2821618"/>
            <a:ext cx="656490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feld 9">
            <a:extLst>
              <a:ext uri="{FF2B5EF4-FFF2-40B4-BE49-F238E27FC236}">
                <a16:creationId xmlns:a16="http://schemas.microsoft.com/office/drawing/2014/main" id="{EFA5D587-5606-034E-A657-8CBC2E0CC258}"/>
              </a:ext>
            </a:extLst>
          </p:cNvPr>
          <p:cNvSpPr txBox="1"/>
          <p:nvPr/>
        </p:nvSpPr>
        <p:spPr>
          <a:xfrm>
            <a:off x="8509000" y="7951"/>
            <a:ext cx="1397000" cy="369332"/>
          </a:xfrm>
          <a:prstGeom prst="rect">
            <a:avLst/>
          </a:prstGeom>
          <a:solidFill>
            <a:srgbClr val="B04432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dirty="0" err="1">
                <a:solidFill>
                  <a:srgbClr val="D4EBE9"/>
                </a:solidFill>
              </a:rPr>
              <a:t>unstable</a:t>
            </a:r>
            <a:r>
              <a:rPr lang="de-DE" dirty="0">
                <a:solidFill>
                  <a:srgbClr val="D4EBE9"/>
                </a:solidFill>
              </a:rPr>
              <a:t> </a:t>
            </a:r>
            <a:r>
              <a:rPr lang="de-DE" dirty="0" err="1">
                <a:solidFill>
                  <a:srgbClr val="D4EBE9"/>
                </a:solidFill>
              </a:rPr>
              <a:t>api</a:t>
            </a:r>
            <a:r>
              <a:rPr lang="de-DE" dirty="0">
                <a:solidFill>
                  <a:srgbClr val="D4EBE9"/>
                </a:solidFill>
              </a:rPr>
              <a:t>!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5C0A552C-3FD1-A741-A4EC-A3C0C5F09C1B}"/>
              </a:ext>
            </a:extLst>
          </p:cNvPr>
          <p:cNvSpPr/>
          <p:nvPr/>
        </p:nvSpPr>
        <p:spPr>
          <a:xfrm>
            <a:off x="3388437" y="1106492"/>
            <a:ext cx="296132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200" dirty="0">
                <a:hlinkClick r:id="rId3"/>
              </a:rPr>
              <a:t>http://localhost:9081/dashboard?delayfetch</a:t>
            </a: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387121037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3BFE34D6-89BB-DE43-BB62-A1EC174E9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asynchrones Daten laden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F951768-3954-0649-8867-67336419DAA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"Klassisches" Daten laden</a:t>
            </a:r>
          </a:p>
          <a:p>
            <a:pPr lvl="1"/>
            <a:r>
              <a:rPr lang="de-DE" dirty="0"/>
              <a:t>In </a:t>
            </a:r>
            <a:r>
              <a:rPr lang="de-DE" dirty="0" err="1"/>
              <a:t>componentDidMount</a:t>
            </a:r>
            <a:r>
              <a:rPr lang="de-DE" dirty="0"/>
              <a:t> Daten das Laden anstoßen</a:t>
            </a:r>
          </a:p>
          <a:p>
            <a:pPr lvl="1"/>
            <a:r>
              <a:rPr lang="de-DE" dirty="0"/>
              <a:t>In der Zwischenzeit </a:t>
            </a:r>
            <a:r>
              <a:rPr lang="de-DE" dirty="0" err="1"/>
              <a:t>Loading</a:t>
            </a:r>
            <a:r>
              <a:rPr lang="de-DE" dirty="0"/>
              <a:t> </a:t>
            </a:r>
            <a:r>
              <a:rPr lang="de-DE" dirty="0" err="1"/>
              <a:t>Indicator</a:t>
            </a:r>
            <a:r>
              <a:rPr lang="de-DE" dirty="0"/>
              <a:t> anzeigen</a:t>
            </a:r>
          </a:p>
          <a:p>
            <a:pPr lvl="1"/>
            <a:r>
              <a:rPr lang="de-DE" dirty="0"/>
              <a:t>(Mit Hooks andere API, aber gleiches Konzept)</a:t>
            </a:r>
          </a:p>
          <a:p>
            <a:pPr lvl="1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1"/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7DB68B7-95A7-E243-AB75-2582489E44CB}"/>
              </a:ext>
            </a:extLst>
          </p:cNvPr>
          <p:cNvSpPr txBox="1"/>
          <p:nvPr/>
        </p:nvSpPr>
        <p:spPr>
          <a:xfrm>
            <a:off x="566947" y="2798239"/>
            <a:ext cx="913585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LogsView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extends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React.Component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{};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async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componentDidMount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response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await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fetch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api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await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response.json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this.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setState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logs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})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render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if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(!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this.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state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logs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&lt;h1&gt;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Loading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...&lt;/h1&gt;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&lt;div&gt; //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render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&lt;/div&gt;;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BD5BCCEC-AA67-BF4D-B8B8-60B20825721D}"/>
              </a:ext>
            </a:extLst>
          </p:cNvPr>
          <p:cNvSpPr txBox="1"/>
          <p:nvPr/>
        </p:nvSpPr>
        <p:spPr>
          <a:xfrm>
            <a:off x="8509000" y="0"/>
            <a:ext cx="1397000" cy="369332"/>
          </a:xfrm>
          <a:prstGeom prst="rect">
            <a:avLst/>
          </a:prstGeom>
          <a:solidFill>
            <a:srgbClr val="B04432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dirty="0" err="1">
                <a:solidFill>
                  <a:srgbClr val="D4EBE9"/>
                </a:solidFill>
              </a:rPr>
              <a:t>unstable</a:t>
            </a:r>
            <a:r>
              <a:rPr lang="de-DE" dirty="0">
                <a:solidFill>
                  <a:srgbClr val="D4EBE9"/>
                </a:solidFill>
              </a:rPr>
              <a:t> </a:t>
            </a:r>
            <a:r>
              <a:rPr lang="de-DE" dirty="0" err="1">
                <a:solidFill>
                  <a:srgbClr val="D4EBE9"/>
                </a:solidFill>
              </a:rPr>
              <a:t>api</a:t>
            </a:r>
            <a:r>
              <a:rPr lang="de-DE" dirty="0">
                <a:solidFill>
                  <a:srgbClr val="D4EBE9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26138722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46352F-12DB-694F-AD40-927AF8CF5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laden mit </a:t>
            </a:r>
            <a:r>
              <a:rPr lang="de-DE" dirty="0" err="1"/>
              <a:t>Suspense</a:t>
            </a:r>
            <a:r>
              <a:rPr lang="de-DE" dirty="0"/>
              <a:t> - 1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53AD812-069D-2A40-A502-E10A190FC2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03200" y="1026060"/>
            <a:ext cx="9702800" cy="5329237"/>
          </a:xfrm>
        </p:spPr>
        <p:txBody>
          <a:bodyPr/>
          <a:lstStyle/>
          <a:p>
            <a:r>
              <a:rPr lang="de-DE" dirty="0"/>
              <a:t>Daten laden mit </a:t>
            </a:r>
            <a:r>
              <a:rPr lang="de-DE" dirty="0" err="1"/>
              <a:t>Suspense</a:t>
            </a:r>
            <a:endParaRPr lang="de-DE" dirty="0"/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Beim Rendern wird eine Funktion aufgerufen die Daten liefert – oder auch nicht, dann wird Rendern </a:t>
            </a:r>
            <a:r>
              <a:rPr lang="de-DE" b="1" dirty="0">
                <a:solidFill>
                  <a:srgbClr val="36544F"/>
                </a:solidFill>
              </a:rPr>
              <a:t>pausiert</a:t>
            </a:r>
          </a:p>
          <a:p>
            <a:pPr lvl="1"/>
            <a:r>
              <a:rPr lang="de-DE" dirty="0"/>
              <a:t>Sobald die Funktion (später) Daten liefert, wird die Komponente gerendert</a:t>
            </a:r>
          </a:p>
          <a:p>
            <a:pPr lvl="1"/>
            <a:r>
              <a:rPr lang="de-DE" dirty="0"/>
              <a:t>Daten werden aus </a:t>
            </a:r>
            <a:r>
              <a:rPr lang="de-DE" dirty="0" err="1"/>
              <a:t>react</a:t>
            </a:r>
            <a:r>
              <a:rPr lang="de-DE" dirty="0"/>
              <a:t>-cache kommen (unstabile API zurzeit)</a:t>
            </a:r>
          </a:p>
          <a:p>
            <a:pPr lvl="1"/>
            <a:endParaRPr lang="de-DE" b="0" dirty="0"/>
          </a:p>
          <a:p>
            <a:endParaRPr lang="de-DE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89F43519-A3C0-0E43-AB33-EB948D25B880}"/>
              </a:ext>
            </a:extLst>
          </p:cNvPr>
          <p:cNvSpPr txBox="1"/>
          <p:nvPr/>
        </p:nvSpPr>
        <p:spPr>
          <a:xfrm>
            <a:off x="770147" y="3569782"/>
            <a:ext cx="913585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LogsView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LogsResource.read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 // kehrt nur mit Daten zurück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&lt;div&gt; ...geladene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logs</a:t>
            </a:r>
            <a:r>
              <a:rPr lang="de-DE" b="1" dirty="0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hier anzeigen... &lt;/div&gt;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23458412-7BA8-4147-80AA-D87D83F79556}"/>
              </a:ext>
            </a:extLst>
          </p:cNvPr>
          <p:cNvSpPr txBox="1"/>
          <p:nvPr/>
        </p:nvSpPr>
        <p:spPr>
          <a:xfrm>
            <a:off x="8509000" y="0"/>
            <a:ext cx="1397000" cy="369332"/>
          </a:xfrm>
          <a:prstGeom prst="rect">
            <a:avLst/>
          </a:prstGeom>
          <a:solidFill>
            <a:srgbClr val="B04432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dirty="0" err="1">
                <a:solidFill>
                  <a:srgbClr val="D4EBE9"/>
                </a:solidFill>
              </a:rPr>
              <a:t>unstable</a:t>
            </a:r>
            <a:r>
              <a:rPr lang="de-DE" dirty="0">
                <a:solidFill>
                  <a:srgbClr val="D4EBE9"/>
                </a:solidFill>
              </a:rPr>
              <a:t> </a:t>
            </a:r>
            <a:r>
              <a:rPr lang="de-DE" dirty="0" err="1">
                <a:solidFill>
                  <a:srgbClr val="D4EBE9"/>
                </a:solidFill>
              </a:rPr>
              <a:t>api</a:t>
            </a:r>
            <a:r>
              <a:rPr lang="de-DE" dirty="0">
                <a:solidFill>
                  <a:srgbClr val="D4EBE9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82010989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46352F-12DB-694F-AD40-927AF8CF5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laden mit </a:t>
            </a:r>
            <a:r>
              <a:rPr lang="de-DE" dirty="0" err="1"/>
              <a:t>Suspense</a:t>
            </a:r>
            <a:r>
              <a:rPr lang="de-DE" dirty="0"/>
              <a:t> - 2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53AD812-069D-2A40-A502-E10A190FC2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03200" y="1026060"/>
            <a:ext cx="9702800" cy="5329237"/>
          </a:xfrm>
        </p:spPr>
        <p:txBody>
          <a:bodyPr/>
          <a:lstStyle/>
          <a:p>
            <a:r>
              <a:rPr lang="de-DE" dirty="0"/>
              <a:t>Daten laden mit </a:t>
            </a:r>
            <a:r>
              <a:rPr lang="de-DE" dirty="0" err="1"/>
              <a:t>Suspense</a:t>
            </a:r>
            <a:endParaRPr lang="de-DE" dirty="0"/>
          </a:p>
          <a:p>
            <a:pPr lvl="1"/>
            <a:r>
              <a:rPr lang="de-DE" dirty="0"/>
              <a:t>Beim Rendern wird eine Funktion aufgerufen die Daten liefert – oder auch nicht, dann wird Rendern </a:t>
            </a:r>
            <a:r>
              <a:rPr lang="de-DE" b="1" dirty="0"/>
              <a:t>pausiert</a:t>
            </a:r>
          </a:p>
          <a:p>
            <a:pPr lvl="1"/>
            <a:r>
              <a:rPr lang="de-DE" dirty="0"/>
              <a:t>Sobald die Funktion (später) Daten liefert, wird die Komponente gerendert</a:t>
            </a:r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Komponente wird irgendwo im </a:t>
            </a:r>
            <a:r>
              <a:rPr lang="de-DE" b="0" dirty="0" err="1">
                <a:solidFill>
                  <a:srgbClr val="36544F"/>
                </a:solidFill>
              </a:rPr>
              <a:t>Tree</a:t>
            </a:r>
            <a:r>
              <a:rPr lang="de-DE" b="0" dirty="0">
                <a:solidFill>
                  <a:srgbClr val="36544F"/>
                </a:solidFill>
              </a:rPr>
              <a:t> mit </a:t>
            </a:r>
            <a:r>
              <a:rPr lang="de-DE" b="0" dirty="0" err="1">
                <a:solidFill>
                  <a:srgbClr val="FB8E20"/>
                </a:solidFill>
              </a:rPr>
              <a:t>Suspense</a:t>
            </a:r>
            <a:r>
              <a:rPr lang="de-DE" b="0" dirty="0">
                <a:solidFill>
                  <a:srgbClr val="36544F"/>
                </a:solidFill>
              </a:rPr>
              <a:t> umschlossen</a:t>
            </a:r>
          </a:p>
          <a:p>
            <a:pPr lvl="1"/>
            <a:endParaRPr lang="de-DE" b="0" dirty="0">
              <a:solidFill>
                <a:srgbClr val="36544F"/>
              </a:solidFill>
            </a:endParaRPr>
          </a:p>
          <a:p>
            <a:pPr lvl="1"/>
            <a:endParaRPr lang="de-DE" b="0" dirty="0"/>
          </a:p>
          <a:p>
            <a:endParaRPr lang="de-DE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89F43519-A3C0-0E43-AB33-EB948D25B880}"/>
              </a:ext>
            </a:extLst>
          </p:cNvPr>
          <p:cNvSpPr txBox="1"/>
          <p:nvPr/>
        </p:nvSpPr>
        <p:spPr>
          <a:xfrm>
            <a:off x="770147" y="3569782"/>
            <a:ext cx="913585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LogsView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LogsResource.read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 // kehrt nur mit Daten zurück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&lt;div&gt; ...geladene Logs hier anzeigen... &lt;/div&gt;;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DashboardPage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&lt;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Suspense</a:t>
            </a:r>
            <a:r>
              <a:rPr lang="de-DE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fallback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={...}&gt;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LogsView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&lt;/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Suspense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202DED23-4883-174C-8C80-0159FB1E4468}"/>
              </a:ext>
            </a:extLst>
          </p:cNvPr>
          <p:cNvSpPr txBox="1"/>
          <p:nvPr/>
        </p:nvSpPr>
        <p:spPr>
          <a:xfrm>
            <a:off x="8509000" y="0"/>
            <a:ext cx="1397000" cy="369332"/>
          </a:xfrm>
          <a:prstGeom prst="rect">
            <a:avLst/>
          </a:prstGeom>
          <a:solidFill>
            <a:srgbClr val="B04432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dirty="0" err="1">
                <a:solidFill>
                  <a:srgbClr val="D4EBE9"/>
                </a:solidFill>
              </a:rPr>
              <a:t>unstable</a:t>
            </a:r>
            <a:r>
              <a:rPr lang="de-DE" dirty="0">
                <a:solidFill>
                  <a:srgbClr val="D4EBE9"/>
                </a:solidFill>
              </a:rPr>
              <a:t> </a:t>
            </a:r>
            <a:r>
              <a:rPr lang="de-DE" dirty="0" err="1">
                <a:solidFill>
                  <a:srgbClr val="D4EBE9"/>
                </a:solidFill>
              </a:rPr>
              <a:t>api</a:t>
            </a:r>
            <a:r>
              <a:rPr lang="de-DE" dirty="0">
                <a:solidFill>
                  <a:srgbClr val="D4EBE9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1371312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BEED3B-F912-4A45-B3B8-413C374E8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Functions</a:t>
            </a:r>
            <a:r>
              <a:rPr lang="de-DE" dirty="0"/>
              <a:t> </a:t>
            </a:r>
            <a:r>
              <a:rPr lang="de-DE" dirty="0" err="1"/>
              <a:t>everywhere</a:t>
            </a:r>
            <a:endParaRPr lang="de-DE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2538718" y="3797848"/>
            <a:ext cx="4828566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Hooks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4426253" y="3073715"/>
            <a:ext cx="105349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3600" b="1" dirty="0">
                <a:solidFill>
                  <a:srgbClr val="36544F"/>
                </a:solidFill>
                <a:latin typeface="Source Sans Pro" panose="020B0503030403020204" pitchFamily="34" charset="77"/>
              </a:rPr>
              <a:t>16.</a:t>
            </a:r>
            <a:r>
              <a:rPr lang="de-DE" sz="3600" b="1" dirty="0">
                <a:solidFill>
                  <a:srgbClr val="FB8E20"/>
                </a:solidFill>
                <a:latin typeface="Source Sans Pro" panose="020B0503030403020204" pitchFamily="34" charset="77"/>
              </a:rPr>
              <a:t>8</a:t>
            </a:r>
            <a:endParaRPr lang="de-DE" sz="2800" b="1" dirty="0">
              <a:solidFill>
                <a:srgbClr val="FB8E20"/>
              </a:solidFill>
              <a:latin typeface="Source Sans Pro" panose="020B0503030403020204" pitchFamily="34" charset="77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276B477-9B12-4748-BEB0-1A865DC5D962}"/>
              </a:ext>
            </a:extLst>
          </p:cNvPr>
          <p:cNvSpPr/>
          <p:nvPr/>
        </p:nvSpPr>
        <p:spPr>
          <a:xfrm>
            <a:off x="2676142" y="5282842"/>
            <a:ext cx="4953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1400" dirty="0">
                <a:solidFill>
                  <a:srgbClr val="1778B8"/>
                </a:solidFill>
                <a:latin typeface="Source Sans Pro" panose="020B0503030403020204" pitchFamily="34" charset="77"/>
              </a:rPr>
              <a:t>https://</a:t>
            </a:r>
            <a:r>
              <a:rPr lang="de-DE" sz="1400" dirty="0" err="1">
                <a:solidFill>
                  <a:srgbClr val="1778B8"/>
                </a:solidFill>
                <a:latin typeface="Source Sans Pro" panose="020B0503030403020204" pitchFamily="34" charset="77"/>
              </a:rPr>
              <a:t>reactjs.org</a:t>
            </a:r>
            <a:r>
              <a:rPr lang="de-DE" sz="1400" dirty="0">
                <a:solidFill>
                  <a:srgbClr val="1778B8"/>
                </a:solidFill>
                <a:latin typeface="Source Sans Pro" panose="020B0503030403020204" pitchFamily="34" charset="77"/>
              </a:rPr>
              <a:t>/</a:t>
            </a:r>
            <a:r>
              <a:rPr lang="de-DE" sz="1400" dirty="0" err="1">
                <a:solidFill>
                  <a:srgbClr val="1778B8"/>
                </a:solidFill>
                <a:latin typeface="Source Sans Pro" panose="020B0503030403020204" pitchFamily="34" charset="77"/>
              </a:rPr>
              <a:t>docs</a:t>
            </a:r>
            <a:r>
              <a:rPr lang="de-DE" sz="1400" dirty="0">
                <a:solidFill>
                  <a:srgbClr val="1778B8"/>
                </a:solidFill>
                <a:latin typeface="Source Sans Pro" panose="020B0503030403020204" pitchFamily="34" charset="77"/>
              </a:rPr>
              <a:t>/</a:t>
            </a:r>
            <a:r>
              <a:rPr lang="de-DE" sz="1400" dirty="0" err="1">
                <a:solidFill>
                  <a:srgbClr val="1778B8"/>
                </a:solidFill>
                <a:latin typeface="Source Sans Pro" panose="020B0503030403020204" pitchFamily="34" charset="77"/>
              </a:rPr>
              <a:t>hooks-intro.html</a:t>
            </a:r>
            <a:endParaRPr lang="de-DE" sz="1400" dirty="0">
              <a:solidFill>
                <a:srgbClr val="1778B8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27556192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46352F-12DB-694F-AD40-927AF8CF5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Ausblick: </a:t>
            </a:r>
            <a:r>
              <a:rPr lang="de-DE" dirty="0" err="1"/>
              <a:t>Suspense</a:t>
            </a:r>
            <a:r>
              <a:rPr lang="de-DE" dirty="0"/>
              <a:t> auf dem Server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AFE4203-617F-C749-BD78-2B2358FD5713}"/>
              </a:ext>
            </a:extLst>
          </p:cNvPr>
          <p:cNvSpPr txBox="1"/>
          <p:nvPr/>
        </p:nvSpPr>
        <p:spPr>
          <a:xfrm>
            <a:off x="8509000" y="0"/>
            <a:ext cx="1397000" cy="369332"/>
          </a:xfrm>
          <a:prstGeom prst="rect">
            <a:avLst/>
          </a:prstGeom>
          <a:solidFill>
            <a:srgbClr val="B04432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dirty="0" err="1">
                <a:solidFill>
                  <a:srgbClr val="D4EBE9"/>
                </a:solidFill>
              </a:rPr>
              <a:t>unstable</a:t>
            </a:r>
            <a:r>
              <a:rPr lang="de-DE" dirty="0">
                <a:solidFill>
                  <a:srgbClr val="D4EBE9"/>
                </a:solidFill>
              </a:rPr>
              <a:t> </a:t>
            </a:r>
            <a:r>
              <a:rPr lang="de-DE" dirty="0" err="1">
                <a:solidFill>
                  <a:srgbClr val="D4EBE9"/>
                </a:solidFill>
              </a:rPr>
              <a:t>api</a:t>
            </a:r>
            <a:r>
              <a:rPr lang="de-DE" dirty="0">
                <a:solidFill>
                  <a:srgbClr val="D4EBE9"/>
                </a:solidFill>
              </a:rPr>
              <a:t>!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E7C174EC-C9EC-AF4F-978D-64F9D57DCA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148" y="2440789"/>
            <a:ext cx="7907704" cy="2469878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6701D93F-9A9E-F749-8542-DAB392127A04}"/>
              </a:ext>
            </a:extLst>
          </p:cNvPr>
          <p:cNvSpPr txBox="1"/>
          <p:nvPr/>
        </p:nvSpPr>
        <p:spPr>
          <a:xfrm>
            <a:off x="2980267" y="4910667"/>
            <a:ext cx="60628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olidFill>
                  <a:srgbClr val="1778B8"/>
                </a:solidFill>
                <a:latin typeface="Source Sans Pro" panose="020B0503030403020204" pitchFamily="34" charset="77"/>
              </a:rPr>
              <a:t>https://</a:t>
            </a:r>
            <a:r>
              <a:rPr lang="de-DE" sz="1200" dirty="0" err="1">
                <a:solidFill>
                  <a:srgbClr val="1778B8"/>
                </a:solidFill>
                <a:latin typeface="Source Sans Pro" panose="020B0503030403020204" pitchFamily="34" charset="77"/>
              </a:rPr>
              <a:t>reactjs.org</a:t>
            </a:r>
            <a:r>
              <a:rPr lang="de-DE" sz="1200" dirty="0">
                <a:solidFill>
                  <a:srgbClr val="1778B8"/>
                </a:solidFill>
                <a:latin typeface="Source Sans Pro" panose="020B0503030403020204" pitchFamily="34" charset="77"/>
              </a:rPr>
              <a:t>/</a:t>
            </a:r>
            <a:r>
              <a:rPr lang="de-DE" sz="1200" dirty="0" err="1">
                <a:solidFill>
                  <a:srgbClr val="1778B8"/>
                </a:solidFill>
                <a:latin typeface="Source Sans Pro" panose="020B0503030403020204" pitchFamily="34" charset="77"/>
              </a:rPr>
              <a:t>blog</a:t>
            </a:r>
            <a:r>
              <a:rPr lang="de-DE" sz="1200" dirty="0">
                <a:solidFill>
                  <a:srgbClr val="1778B8"/>
                </a:solidFill>
                <a:latin typeface="Source Sans Pro" panose="020B0503030403020204" pitchFamily="34" charset="77"/>
              </a:rPr>
              <a:t>/2018/11/27/react-16-roadmap.html#suspense-for-server-rendering</a:t>
            </a:r>
          </a:p>
        </p:txBody>
      </p:sp>
    </p:spTree>
    <p:extLst>
      <p:ext uri="{BB962C8B-B14F-4D97-AF65-F5344CB8AC3E}">
        <p14:creationId xmlns:p14="http://schemas.microsoft.com/office/powerpoint/2010/main" val="308620725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0446B6-D914-F145-B9A8-FC64A5261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Ausblick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FF7A6B46-1E94-364F-B729-32897850A6E8}"/>
              </a:ext>
            </a:extLst>
          </p:cNvPr>
          <p:cNvSpPr/>
          <p:nvPr/>
        </p:nvSpPr>
        <p:spPr>
          <a:xfrm>
            <a:off x="317764" y="4610648"/>
            <a:ext cx="9270487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0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Concurrent</a:t>
            </a:r>
            <a:r>
              <a:rPr lang="de-DE" sz="8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 Mode</a:t>
            </a:r>
            <a:endParaRPr lang="de-DE" sz="14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173083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3BFE34D6-89BB-DE43-BB62-A1EC174E9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concurrent</a:t>
            </a:r>
            <a:r>
              <a:rPr lang="de-DE" dirty="0"/>
              <a:t> </a:t>
            </a:r>
            <a:r>
              <a:rPr lang="de-DE" dirty="0" err="1"/>
              <a:t>React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F951768-3954-0649-8867-67336419DAA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Time </a:t>
            </a:r>
            <a:r>
              <a:rPr lang="de-DE" dirty="0" err="1"/>
              <a:t>Slicing</a:t>
            </a:r>
            <a:r>
              <a:rPr lang="de-DE" dirty="0"/>
              <a:t>: </a:t>
            </a:r>
            <a:r>
              <a:rPr lang="de-DE" b="0" dirty="0">
                <a:solidFill>
                  <a:srgbClr val="36544F"/>
                </a:solidFill>
              </a:rPr>
              <a:t>Bessere Nutzung von CPU Zeiten</a:t>
            </a:r>
          </a:p>
          <a:p>
            <a:r>
              <a:rPr lang="de-DE" b="0" dirty="0">
                <a:solidFill>
                  <a:srgbClr val="36544F"/>
                </a:solidFill>
              </a:rPr>
              <a:t>Rendern ist eine "non-</a:t>
            </a:r>
            <a:r>
              <a:rPr lang="de-DE" b="0" dirty="0" err="1">
                <a:solidFill>
                  <a:srgbClr val="36544F"/>
                </a:solidFill>
              </a:rPr>
              <a:t>blocking</a:t>
            </a:r>
            <a:r>
              <a:rPr lang="de-DE" b="0" dirty="0">
                <a:solidFill>
                  <a:srgbClr val="36544F"/>
                </a:solidFill>
              </a:rPr>
              <a:t>" Operation</a:t>
            </a:r>
          </a:p>
          <a:p>
            <a:pPr lvl="1"/>
            <a:r>
              <a:rPr lang="de-DE" dirty="0"/>
              <a:t>Es kann </a:t>
            </a:r>
            <a:r>
              <a:rPr lang="de-DE" b="1" dirty="0">
                <a:latin typeface="Source Sans Pro Semibold" panose="020B0503030403020204" pitchFamily="34" charset="77"/>
              </a:rPr>
              <a:t>immer</a:t>
            </a:r>
            <a:r>
              <a:rPr lang="de-DE" dirty="0"/>
              <a:t> auf User-Interaktionen reagiert werden</a:t>
            </a:r>
          </a:p>
          <a:p>
            <a:pPr lvl="1"/>
            <a:endParaRPr lang="de-DE" dirty="0"/>
          </a:p>
          <a:p>
            <a:pPr lvl="1"/>
            <a:endParaRPr lang="de-DE" b="0" dirty="0">
              <a:solidFill>
                <a:srgbClr val="36544F"/>
              </a:solidFill>
            </a:endParaRPr>
          </a:p>
          <a:p>
            <a:pPr marL="457200" lvl="1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dirty="0"/>
          </a:p>
          <a:p>
            <a:pPr lvl="2"/>
            <a:endParaRPr lang="de-DE" dirty="0"/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0116446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3BFE34D6-89BB-DE43-BB62-A1EC174E9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concurrent</a:t>
            </a:r>
            <a:r>
              <a:rPr lang="de-DE" dirty="0"/>
              <a:t> </a:t>
            </a:r>
            <a:r>
              <a:rPr lang="de-DE" dirty="0" err="1"/>
              <a:t>React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F951768-3954-0649-8867-67336419DAA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Time </a:t>
            </a:r>
            <a:r>
              <a:rPr lang="de-DE" dirty="0" err="1"/>
              <a:t>Slicing</a:t>
            </a:r>
            <a:r>
              <a:rPr lang="de-DE" dirty="0"/>
              <a:t>: </a:t>
            </a:r>
            <a:r>
              <a:rPr lang="de-DE" b="0" dirty="0">
                <a:solidFill>
                  <a:srgbClr val="36544F"/>
                </a:solidFill>
              </a:rPr>
              <a:t>Bessere Nutzung von CPU Zeiten</a:t>
            </a:r>
          </a:p>
          <a:p>
            <a:r>
              <a:rPr lang="de-DE" b="0" dirty="0">
                <a:solidFill>
                  <a:srgbClr val="36544F"/>
                </a:solidFill>
              </a:rPr>
              <a:t>Rendern ist eine "non-</a:t>
            </a:r>
            <a:r>
              <a:rPr lang="de-DE" b="0" dirty="0" err="1">
                <a:solidFill>
                  <a:srgbClr val="36544F"/>
                </a:solidFill>
              </a:rPr>
              <a:t>blocking</a:t>
            </a:r>
            <a:r>
              <a:rPr lang="de-DE" b="0" dirty="0">
                <a:solidFill>
                  <a:srgbClr val="36544F"/>
                </a:solidFill>
              </a:rPr>
              <a:t>" Operation</a:t>
            </a:r>
          </a:p>
          <a:p>
            <a:pPr lvl="1"/>
            <a:r>
              <a:rPr lang="de-DE" dirty="0"/>
              <a:t>Es kann </a:t>
            </a:r>
            <a:r>
              <a:rPr lang="de-DE" b="1" dirty="0">
                <a:latin typeface="Source Sans Pro Semibold" panose="020B0503030403020204" pitchFamily="34" charset="77"/>
              </a:rPr>
              <a:t>immer</a:t>
            </a:r>
            <a:r>
              <a:rPr lang="de-DE" dirty="0"/>
              <a:t> auf User-Interaktionen reagiert werden</a:t>
            </a:r>
          </a:p>
          <a:p>
            <a:pPr lvl="1"/>
            <a:endParaRPr lang="de-DE" dirty="0"/>
          </a:p>
          <a:p>
            <a:r>
              <a:rPr lang="de-DE" b="0" dirty="0">
                <a:solidFill>
                  <a:srgbClr val="36544F"/>
                </a:solidFill>
              </a:rPr>
              <a:t>Komponenten können vor-gerendert werden, ohne sofort sichtbar zu sein</a:t>
            </a:r>
          </a:p>
          <a:p>
            <a:pPr lvl="1"/>
            <a:r>
              <a:rPr lang="de-DE" dirty="0"/>
              <a:t>Ohne Nachteile für sichtbare Komponenten (Performance)</a:t>
            </a:r>
          </a:p>
          <a:p>
            <a:pPr lvl="1"/>
            <a:endParaRPr lang="de-DE" dirty="0"/>
          </a:p>
          <a:p>
            <a:pPr marL="457200" lvl="1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dirty="0"/>
          </a:p>
          <a:p>
            <a:pPr lvl="2"/>
            <a:endParaRPr lang="de-DE" dirty="0"/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7151377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3BFE34D6-89BB-DE43-BB62-A1EC174E9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concurrent</a:t>
            </a:r>
            <a:r>
              <a:rPr lang="de-DE" dirty="0"/>
              <a:t> </a:t>
            </a:r>
            <a:r>
              <a:rPr lang="de-DE" dirty="0" err="1"/>
              <a:t>React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F951768-3954-0649-8867-67336419DAA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Time </a:t>
            </a:r>
            <a:r>
              <a:rPr lang="de-DE" dirty="0" err="1"/>
              <a:t>Slicing</a:t>
            </a:r>
            <a:r>
              <a:rPr lang="de-DE" dirty="0"/>
              <a:t>: </a:t>
            </a:r>
            <a:r>
              <a:rPr lang="de-DE" b="0" dirty="0">
                <a:solidFill>
                  <a:srgbClr val="36544F"/>
                </a:solidFill>
              </a:rPr>
              <a:t>Bessere Nutzung von CPU Zeiten</a:t>
            </a:r>
          </a:p>
          <a:p>
            <a:r>
              <a:rPr lang="de-DE" b="0" dirty="0">
                <a:solidFill>
                  <a:srgbClr val="36544F"/>
                </a:solidFill>
              </a:rPr>
              <a:t>Rendern ist eine "non-</a:t>
            </a:r>
            <a:r>
              <a:rPr lang="de-DE" b="0" dirty="0" err="1">
                <a:solidFill>
                  <a:srgbClr val="36544F"/>
                </a:solidFill>
              </a:rPr>
              <a:t>blocking</a:t>
            </a:r>
            <a:r>
              <a:rPr lang="de-DE" b="0" dirty="0">
                <a:solidFill>
                  <a:srgbClr val="36544F"/>
                </a:solidFill>
              </a:rPr>
              <a:t>" Operation</a:t>
            </a:r>
          </a:p>
          <a:p>
            <a:pPr lvl="1"/>
            <a:r>
              <a:rPr lang="de-DE" dirty="0"/>
              <a:t>Es kann </a:t>
            </a:r>
            <a:r>
              <a:rPr lang="de-DE" b="1" dirty="0">
                <a:latin typeface="Source Sans Pro Semibold" panose="020B0503030403020204" pitchFamily="34" charset="77"/>
              </a:rPr>
              <a:t>immer</a:t>
            </a:r>
            <a:r>
              <a:rPr lang="de-DE" dirty="0"/>
              <a:t> auf User-Interaktionen reagiert werden</a:t>
            </a:r>
          </a:p>
          <a:p>
            <a:pPr lvl="1"/>
            <a:endParaRPr lang="de-DE" dirty="0"/>
          </a:p>
          <a:p>
            <a:r>
              <a:rPr lang="de-DE" b="0" dirty="0">
                <a:solidFill>
                  <a:srgbClr val="36544F"/>
                </a:solidFill>
              </a:rPr>
              <a:t>Komponenten können vor-gerendert werden, ohne sofort sichtbar zu sein</a:t>
            </a:r>
          </a:p>
          <a:p>
            <a:pPr lvl="1"/>
            <a:r>
              <a:rPr lang="de-DE" dirty="0"/>
              <a:t>Ohne Nachteile für sichtbare Komponenten (Performance)</a:t>
            </a:r>
          </a:p>
          <a:p>
            <a:pPr lvl="1"/>
            <a:endParaRPr lang="de-DE" dirty="0"/>
          </a:p>
          <a:p>
            <a:pPr marL="0" indent="0">
              <a:buNone/>
            </a:pPr>
            <a:r>
              <a:rPr lang="de-DE" dirty="0" err="1"/>
              <a:t>Suspense</a:t>
            </a:r>
            <a:r>
              <a:rPr lang="de-DE" dirty="0"/>
              <a:t>: </a:t>
            </a:r>
            <a:r>
              <a:rPr lang="de-DE" b="0" dirty="0">
                <a:solidFill>
                  <a:srgbClr val="36544F"/>
                </a:solidFill>
              </a:rPr>
              <a:t>Besseres Umgehen mit IO</a:t>
            </a:r>
          </a:p>
          <a:p>
            <a:pPr lvl="1"/>
            <a:r>
              <a:rPr lang="de-DE" dirty="0"/>
              <a:t>Einheitliche API für das Arbeiten mit asynchronen Daten</a:t>
            </a:r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Pausieren des </a:t>
            </a:r>
            <a:r>
              <a:rPr lang="de-DE" b="0" dirty="0" err="1">
                <a:solidFill>
                  <a:srgbClr val="36544F"/>
                </a:solidFill>
              </a:rPr>
              <a:t>Renders</a:t>
            </a:r>
            <a:r>
              <a:rPr lang="de-DE" b="0" dirty="0">
                <a:solidFill>
                  <a:srgbClr val="36544F"/>
                </a:solidFill>
              </a:rPr>
              <a:t> von </a:t>
            </a:r>
            <a:r>
              <a:rPr lang="de-DE" b="1" dirty="0">
                <a:solidFill>
                  <a:srgbClr val="36544F"/>
                </a:solidFill>
                <a:latin typeface="Source Sans Pro Semibold" panose="020B0503030403020204" pitchFamily="34" charset="77"/>
              </a:rPr>
              <a:t>einem Teil </a:t>
            </a:r>
            <a:r>
              <a:rPr lang="de-DE" b="0" dirty="0">
                <a:solidFill>
                  <a:srgbClr val="36544F"/>
                </a:solidFill>
              </a:rPr>
              <a:t>der </a:t>
            </a:r>
            <a:r>
              <a:rPr lang="de-DE" b="0" dirty="0" err="1">
                <a:solidFill>
                  <a:srgbClr val="36544F"/>
                </a:solidFill>
              </a:rPr>
              <a:t>Komponeten</a:t>
            </a:r>
            <a:endParaRPr lang="de-DE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  <a:p>
            <a:pPr marL="457200" lvl="1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dirty="0"/>
          </a:p>
          <a:p>
            <a:pPr lvl="2"/>
            <a:endParaRPr lang="de-DE" dirty="0"/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0004902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2BB561C5-F764-E44C-9741-143487F84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Concurrent</a:t>
            </a:r>
            <a:r>
              <a:rPr lang="de-DE" dirty="0"/>
              <a:t> Mode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8FEB17B-B1C7-2D4E-A724-ADDF0A307AC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Scheduler: </a:t>
            </a:r>
            <a:r>
              <a:rPr lang="de-DE" b="0" dirty="0">
                <a:solidFill>
                  <a:srgbClr val="36544F"/>
                </a:solidFill>
              </a:rPr>
              <a:t>Erlaubt es, Aktionen zu priorisieren</a:t>
            </a:r>
          </a:p>
          <a:p>
            <a:r>
              <a:rPr lang="de-DE" b="0" dirty="0">
                <a:solidFill>
                  <a:srgbClr val="36544F"/>
                </a:solidFill>
              </a:rPr>
              <a:t>"Unwichtige" Aktionen niedriger priorisieren (z.B. Grafik aktualisieren)</a:t>
            </a:r>
          </a:p>
          <a:p>
            <a:r>
              <a:rPr lang="de-DE" b="0" dirty="0">
                <a:solidFill>
                  <a:srgbClr val="36544F"/>
                </a:solidFill>
              </a:rPr>
              <a:t>Wichtige Aktionen (z.B. User-Interaktion) bleiben dadurch flüssig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A3354F6F-F424-1E42-93F1-D34061BDDCE0}"/>
              </a:ext>
            </a:extLst>
          </p:cNvPr>
          <p:cNvSpPr txBox="1"/>
          <p:nvPr/>
        </p:nvSpPr>
        <p:spPr>
          <a:xfrm>
            <a:off x="8509000" y="0"/>
            <a:ext cx="1397000" cy="369332"/>
          </a:xfrm>
          <a:prstGeom prst="rect">
            <a:avLst/>
          </a:prstGeom>
          <a:solidFill>
            <a:srgbClr val="B04432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dirty="0" err="1">
                <a:solidFill>
                  <a:srgbClr val="D4EBE9"/>
                </a:solidFill>
              </a:rPr>
              <a:t>unstable</a:t>
            </a:r>
            <a:r>
              <a:rPr lang="de-DE" dirty="0">
                <a:solidFill>
                  <a:srgbClr val="D4EBE9"/>
                </a:solidFill>
              </a:rPr>
              <a:t> </a:t>
            </a:r>
            <a:r>
              <a:rPr lang="de-DE" dirty="0" err="1">
                <a:solidFill>
                  <a:srgbClr val="D4EBE9"/>
                </a:solidFill>
              </a:rPr>
              <a:t>api</a:t>
            </a:r>
            <a:r>
              <a:rPr lang="de-DE" dirty="0">
                <a:solidFill>
                  <a:srgbClr val="D4EBE9"/>
                </a:solidFill>
              </a:rPr>
              <a:t>!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2EE8C6FB-D17B-214C-980B-9CDBAA03E147}"/>
              </a:ext>
            </a:extLst>
          </p:cNvPr>
          <p:cNvSpPr txBox="1"/>
          <p:nvPr/>
        </p:nvSpPr>
        <p:spPr>
          <a:xfrm>
            <a:off x="566947" y="2653511"/>
            <a:ext cx="913585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unstable_LowPriority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unstable_runWithPriority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unstable_scheduleCallback</a:t>
            </a:r>
            <a:endParaRPr lang="de-DE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from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scheduler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deferLoadUnimportantData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url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unstable_runWithPriority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unstable_LowPriority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unstable_scheduleCallback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loadUnimportantData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url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76900027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3BFE34D6-89BB-DE43-BB62-A1EC174E9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Zusammenfassung – </a:t>
            </a:r>
            <a:r>
              <a:rPr lang="de-DE" dirty="0" err="1"/>
              <a:t>Suspense</a:t>
            </a:r>
            <a:r>
              <a:rPr lang="de-DE" dirty="0"/>
              <a:t> &amp; </a:t>
            </a:r>
            <a:r>
              <a:rPr lang="de-DE" dirty="0" err="1"/>
              <a:t>Concurrent</a:t>
            </a:r>
            <a:r>
              <a:rPr lang="de-DE" dirty="0"/>
              <a:t> Rendering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F951768-3954-0649-8867-67336419DAA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dirty="0"/>
              <a:t>Ab </a:t>
            </a:r>
            <a:r>
              <a:rPr lang="de-DE" dirty="0" err="1"/>
              <a:t>React</a:t>
            </a:r>
            <a:r>
              <a:rPr lang="de-DE" dirty="0"/>
              <a:t> 16.x</a:t>
            </a:r>
          </a:p>
          <a:p>
            <a:pPr lvl="1">
              <a:lnSpc>
                <a:spcPct val="120000"/>
              </a:lnSpc>
            </a:pPr>
            <a:r>
              <a:rPr lang="de-DE" dirty="0" err="1"/>
              <a:t>Suspense</a:t>
            </a:r>
            <a:endParaRPr lang="de-DE" dirty="0"/>
          </a:p>
          <a:p>
            <a:pPr lvl="2">
              <a:lnSpc>
                <a:spcPct val="120000"/>
              </a:lnSpc>
            </a:pPr>
            <a:r>
              <a:rPr lang="de-DE" dirty="0"/>
              <a:t>Kann das Rendern eines Teils der Hierarchie unterbrechen und später fortsetzen</a:t>
            </a:r>
          </a:p>
          <a:p>
            <a:pPr lvl="2">
              <a:lnSpc>
                <a:spcPct val="120000"/>
              </a:lnSpc>
            </a:pPr>
            <a:r>
              <a:rPr lang="de-DE" dirty="0"/>
              <a:t>Funktioniert heute für </a:t>
            </a:r>
            <a:r>
              <a:rPr lang="de-DE" dirty="0" err="1"/>
              <a:t>Lazy</a:t>
            </a:r>
            <a:r>
              <a:rPr lang="de-DE" dirty="0"/>
              <a:t> </a:t>
            </a:r>
            <a:r>
              <a:rPr lang="de-DE" dirty="0" err="1"/>
              <a:t>Loading</a:t>
            </a:r>
            <a:r>
              <a:rPr lang="de-DE" dirty="0"/>
              <a:t> von Komponenten</a:t>
            </a:r>
          </a:p>
          <a:p>
            <a:pPr lvl="1">
              <a:lnSpc>
                <a:spcPct val="120000"/>
              </a:lnSpc>
            </a:pPr>
            <a:r>
              <a:rPr lang="de-DE" dirty="0" err="1"/>
              <a:t>Concurrent</a:t>
            </a:r>
            <a:r>
              <a:rPr lang="de-DE" dirty="0"/>
              <a:t> Mode</a:t>
            </a:r>
          </a:p>
          <a:p>
            <a:pPr lvl="2">
              <a:lnSpc>
                <a:spcPct val="120000"/>
              </a:lnSpc>
            </a:pPr>
            <a:r>
              <a:rPr lang="de-DE" dirty="0"/>
              <a:t>Erlaubt es </a:t>
            </a:r>
            <a:r>
              <a:rPr lang="de-DE" dirty="0" err="1"/>
              <a:t>React</a:t>
            </a:r>
            <a:r>
              <a:rPr lang="de-DE" dirty="0"/>
              <a:t>, verschiedene </a:t>
            </a:r>
            <a:r>
              <a:rPr lang="de-DE" dirty="0" err="1"/>
              <a:t>Render</a:t>
            </a:r>
            <a:r>
              <a:rPr lang="de-DE" dirty="0"/>
              <a:t> Vorgänge unterschiedlich zu priorisieren</a:t>
            </a:r>
          </a:p>
          <a:p>
            <a:pPr lvl="2">
              <a:lnSpc>
                <a:spcPct val="120000"/>
              </a:lnSpc>
            </a:pPr>
            <a:r>
              <a:rPr lang="de-DE" strike="sngStrike" dirty="0"/>
              <a:t>Kann ab </a:t>
            </a:r>
            <a:r>
              <a:rPr lang="de-DE" strike="sngStrike" dirty="0" err="1"/>
              <a:t>React</a:t>
            </a:r>
            <a:r>
              <a:rPr lang="de-DE" strike="sngStrike" dirty="0"/>
              <a:t> 16.7 testweise aktiviert werden</a:t>
            </a:r>
          </a:p>
          <a:p>
            <a:pPr lvl="1">
              <a:lnSpc>
                <a:spcPct val="120000"/>
              </a:lnSpc>
            </a:pPr>
            <a:r>
              <a:rPr lang="de-DE" strike="sngStrike" dirty="0"/>
              <a:t>Cache API </a:t>
            </a:r>
          </a:p>
          <a:p>
            <a:pPr lvl="2">
              <a:lnSpc>
                <a:spcPct val="120000"/>
              </a:lnSpc>
            </a:pPr>
            <a:r>
              <a:rPr lang="de-DE" strike="sngStrike" dirty="0"/>
              <a:t>Neue Möglichkeit, Daten für </a:t>
            </a:r>
            <a:r>
              <a:rPr lang="de-DE" strike="sngStrike" dirty="0" err="1"/>
              <a:t>React</a:t>
            </a:r>
            <a:r>
              <a:rPr lang="de-DE" strike="sngStrike" dirty="0"/>
              <a:t> zu laden</a:t>
            </a:r>
          </a:p>
          <a:p>
            <a:pPr lvl="2">
              <a:lnSpc>
                <a:spcPct val="120000"/>
              </a:lnSpc>
            </a:pPr>
            <a:r>
              <a:rPr lang="de-DE" strike="sngStrike" dirty="0"/>
              <a:t>Sieht synchron aus, blockiert aber (trotzdem) nicht</a:t>
            </a:r>
          </a:p>
        </p:txBody>
      </p:sp>
    </p:spTree>
    <p:extLst>
      <p:ext uri="{BB962C8B-B14F-4D97-AF65-F5344CB8AC3E}">
        <p14:creationId xmlns:p14="http://schemas.microsoft.com/office/powerpoint/2010/main" val="103722988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47D97345-43C0-6A4D-BD05-C04BA4F1AC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667" b="6403"/>
          <a:stretch/>
        </p:blipFill>
        <p:spPr>
          <a:xfrm>
            <a:off x="0" y="0"/>
            <a:ext cx="9928323" cy="6858000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8FFC761-FA65-4D43-9BEC-BD3BB5EE4B73}"/>
              </a:ext>
            </a:extLst>
          </p:cNvPr>
          <p:cNvSpPr/>
          <p:nvPr/>
        </p:nvSpPr>
        <p:spPr>
          <a:xfrm>
            <a:off x="-11164" y="1"/>
            <a:ext cx="9939486" cy="6067776"/>
          </a:xfrm>
          <a:prstGeom prst="rect">
            <a:avLst/>
          </a:prstGeom>
          <a:solidFill>
            <a:srgbClr val="D4EBE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38B5D25A-55E1-4341-9252-AC900006FD3A}"/>
              </a:ext>
            </a:extLst>
          </p:cNvPr>
          <p:cNvSpPr txBox="1"/>
          <p:nvPr/>
        </p:nvSpPr>
        <p:spPr>
          <a:xfrm>
            <a:off x="1262341" y="1802783"/>
            <a:ext cx="574256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3400" b="1" dirty="0">
              <a:solidFill>
                <a:srgbClr val="36544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-1" y="6067777"/>
            <a:ext cx="9928323" cy="790223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11162" y="6067777"/>
            <a:ext cx="9906000" cy="790223"/>
          </a:xfrm>
        </p:spPr>
        <p:txBody>
          <a:bodyPr>
            <a:normAutofit/>
          </a:bodyPr>
          <a:lstStyle/>
          <a:p>
            <a:r>
              <a:rPr lang="de-DE" sz="1400" spc="80" dirty="0" err="1"/>
              <a:t>nils@nilshartmann.net</a:t>
            </a:r>
            <a:endParaRPr lang="de-DE" sz="1400" spc="80" dirty="0">
              <a:solidFill>
                <a:srgbClr val="D4EBE9"/>
              </a:solidFill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1BBDC070-223F-AA4C-B870-16D823CC1FA8}"/>
              </a:ext>
            </a:extLst>
          </p:cNvPr>
          <p:cNvSpPr/>
          <p:nvPr/>
        </p:nvSpPr>
        <p:spPr>
          <a:xfrm>
            <a:off x="-382172" y="1664714"/>
            <a:ext cx="10277008" cy="18312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1300" b="1" dirty="0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  Vielen Dank!</a:t>
            </a:r>
            <a:endParaRPr lang="de-DE" b="1" dirty="0">
              <a:solidFill>
                <a:srgbClr val="B0443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38E9C952-7991-E34E-B8C9-B1F4B1A05CA9}"/>
              </a:ext>
            </a:extLst>
          </p:cNvPr>
          <p:cNvSpPr txBox="1"/>
          <p:nvPr/>
        </p:nvSpPr>
        <p:spPr>
          <a:xfrm>
            <a:off x="698375" y="387469"/>
            <a:ext cx="24352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  <a:endParaRPr lang="de-DE" sz="24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1A5293E4-AFE3-884E-9A51-1B8C18BA78C7}"/>
              </a:ext>
            </a:extLst>
          </p:cNvPr>
          <p:cNvSpPr txBox="1"/>
          <p:nvPr/>
        </p:nvSpPr>
        <p:spPr>
          <a:xfrm>
            <a:off x="705631" y="702775"/>
            <a:ext cx="20553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nilshartmann.net</a:t>
            </a:r>
            <a:endParaRPr lang="de-DE" sz="1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D4B14A3C-1AE8-274A-93EA-356102CAF9DD}"/>
              </a:ext>
            </a:extLst>
          </p:cNvPr>
          <p:cNvSpPr/>
          <p:nvPr/>
        </p:nvSpPr>
        <p:spPr>
          <a:xfrm>
            <a:off x="938463" y="3979129"/>
            <a:ext cx="8261120" cy="1310330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de-DE" sz="2000" b="1" dirty="0" err="1">
                <a:solidFill>
                  <a:srgbClr val="36544F"/>
                </a:solidFill>
              </a:rPr>
              <a:t>Slides</a:t>
            </a:r>
            <a:r>
              <a:rPr lang="de-DE" sz="2000" b="1" dirty="0">
                <a:solidFill>
                  <a:srgbClr val="36544F"/>
                </a:solidFill>
              </a:rPr>
              <a:t>: https://</a:t>
            </a:r>
            <a:r>
              <a:rPr lang="de-DE" sz="2000" b="1" dirty="0" err="1">
                <a:solidFill>
                  <a:srgbClr val="36544F"/>
                </a:solidFill>
              </a:rPr>
              <a:t>nils.buzz</a:t>
            </a:r>
            <a:r>
              <a:rPr lang="de-DE" sz="2000" b="1" dirty="0">
                <a:solidFill>
                  <a:srgbClr val="36544F"/>
                </a:solidFill>
              </a:rPr>
              <a:t>/bedcon19-react</a:t>
            </a:r>
          </a:p>
          <a:p>
            <a:pPr algn="ctr">
              <a:lnSpc>
                <a:spcPct val="130000"/>
              </a:lnSpc>
            </a:pPr>
            <a:r>
              <a:rPr lang="de-DE" sz="2000" b="1" dirty="0">
                <a:solidFill>
                  <a:srgbClr val="36544F"/>
                </a:solidFill>
              </a:rPr>
              <a:t>Source Code: https://</a:t>
            </a:r>
            <a:r>
              <a:rPr lang="de-DE" sz="2000" b="1" dirty="0" err="1">
                <a:solidFill>
                  <a:srgbClr val="36544F"/>
                </a:solidFill>
              </a:rPr>
              <a:t>github.com</a:t>
            </a:r>
            <a:r>
              <a:rPr lang="de-DE" sz="2000" b="1" dirty="0">
                <a:solidFill>
                  <a:srgbClr val="36544F"/>
                </a:solidFill>
              </a:rPr>
              <a:t>/</a:t>
            </a:r>
            <a:r>
              <a:rPr lang="de-DE" sz="2000" b="1" dirty="0" err="1">
                <a:solidFill>
                  <a:srgbClr val="36544F"/>
                </a:solidFill>
              </a:rPr>
              <a:t>nilshartmann</a:t>
            </a:r>
            <a:r>
              <a:rPr lang="de-DE" sz="2000" b="1" dirty="0">
                <a:solidFill>
                  <a:srgbClr val="36544F"/>
                </a:solidFill>
              </a:rPr>
              <a:t>/</a:t>
            </a:r>
            <a:r>
              <a:rPr lang="de-DE" sz="2000" b="1" dirty="0" err="1">
                <a:solidFill>
                  <a:srgbClr val="36544F"/>
                </a:solidFill>
              </a:rPr>
              <a:t>react</a:t>
            </a:r>
            <a:r>
              <a:rPr lang="de-DE" sz="2000" b="1" dirty="0">
                <a:solidFill>
                  <a:srgbClr val="36544F"/>
                </a:solidFill>
              </a:rPr>
              <a:t>-chat-</a:t>
            </a:r>
            <a:r>
              <a:rPr lang="de-DE" sz="2000" b="1" dirty="0" err="1">
                <a:solidFill>
                  <a:srgbClr val="36544F"/>
                </a:solidFill>
              </a:rPr>
              <a:t>example</a:t>
            </a:r>
            <a:endParaRPr lang="de-DE" sz="2000" b="1" dirty="0">
              <a:solidFill>
                <a:srgbClr val="36544F"/>
              </a:solidFill>
            </a:endParaRPr>
          </a:p>
          <a:p>
            <a:pPr algn="ctr">
              <a:lnSpc>
                <a:spcPct val="130000"/>
              </a:lnSpc>
            </a:pPr>
            <a:r>
              <a:rPr lang="de-DE" sz="2000" b="1" dirty="0">
                <a:solidFill>
                  <a:srgbClr val="36544F"/>
                </a:solidFill>
              </a:rPr>
              <a:t>Fragen &amp; Kontakt: </a:t>
            </a:r>
            <a:r>
              <a:rPr lang="de-DE" sz="2000" b="1" dirty="0" err="1">
                <a:solidFill>
                  <a:srgbClr val="36544F"/>
                </a:solidFill>
              </a:rPr>
              <a:t>nils@nilshartmann.net</a:t>
            </a:r>
            <a:endParaRPr lang="de-DE" sz="2000" b="1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07546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B67061D7-19F5-A749-8CB6-58638EFFB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Hintergrund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A6B7E5C-605C-7E4A-9FD7-FA86AF00BDB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Hooks: </a:t>
            </a:r>
            <a:r>
              <a:rPr lang="de-DE" b="0" dirty="0">
                <a:solidFill>
                  <a:srgbClr val="36544F"/>
                </a:solidFill>
              </a:rPr>
              <a:t>State, </a:t>
            </a:r>
            <a:r>
              <a:rPr lang="de-DE" b="0" dirty="0" err="1">
                <a:solidFill>
                  <a:srgbClr val="36544F"/>
                </a:solidFill>
              </a:rPr>
              <a:t>Context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etc</a:t>
            </a:r>
            <a:r>
              <a:rPr lang="de-DE" b="0" dirty="0">
                <a:solidFill>
                  <a:srgbClr val="36544F"/>
                </a:solidFill>
              </a:rPr>
              <a:t> auch in Funktionskomponenten</a:t>
            </a:r>
          </a:p>
          <a:p>
            <a:endParaRPr lang="de-DE" dirty="0"/>
          </a:p>
          <a:p>
            <a:pPr marL="0" indent="0">
              <a:buNone/>
            </a:pPr>
            <a:r>
              <a:rPr lang="de-DE" dirty="0"/>
              <a:t>Motivation:</a:t>
            </a:r>
          </a:p>
          <a:p>
            <a:pPr lvl="1"/>
            <a:r>
              <a:rPr lang="de-DE" dirty="0"/>
              <a:t>Bessere Wiederverwendbarkeit von Code</a:t>
            </a:r>
          </a:p>
          <a:p>
            <a:pPr lvl="1"/>
            <a:r>
              <a:rPr lang="de-DE" dirty="0"/>
              <a:t>Logik in Klassen nicht immer einfach verständlich (</a:t>
            </a:r>
            <a:r>
              <a:rPr lang="de-DE" dirty="0" err="1"/>
              <a:t>insb</a:t>
            </a:r>
            <a:r>
              <a:rPr lang="de-DE" dirty="0"/>
              <a:t> </a:t>
            </a:r>
            <a:r>
              <a:rPr lang="de-DE" dirty="0" err="1"/>
              <a:t>Lifecycles</a:t>
            </a:r>
            <a:r>
              <a:rPr lang="de-DE" dirty="0"/>
              <a:t>)</a:t>
            </a:r>
          </a:p>
          <a:p>
            <a:pPr lvl="2"/>
            <a:r>
              <a:rPr lang="de-DE" dirty="0"/>
              <a:t>Durch </a:t>
            </a:r>
            <a:r>
              <a:rPr lang="de-DE" dirty="0" err="1"/>
              <a:t>Concurrent</a:t>
            </a:r>
            <a:r>
              <a:rPr lang="de-DE" dirty="0"/>
              <a:t> Rendering noch problematischer</a:t>
            </a:r>
          </a:p>
          <a:p>
            <a:pPr lvl="1"/>
            <a:endParaRPr lang="de-DE" dirty="0"/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060143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B67061D7-19F5-A749-8CB6-58638EFFB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Hintergrund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A6B7E5C-605C-7E4A-9FD7-FA86AF00BDB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Hooks: </a:t>
            </a:r>
            <a:r>
              <a:rPr lang="de-DE" b="0" dirty="0">
                <a:solidFill>
                  <a:srgbClr val="36544F"/>
                </a:solidFill>
              </a:rPr>
              <a:t>State, </a:t>
            </a:r>
            <a:r>
              <a:rPr lang="de-DE" b="0" dirty="0" err="1">
                <a:solidFill>
                  <a:srgbClr val="36544F"/>
                </a:solidFill>
              </a:rPr>
              <a:t>Context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etc</a:t>
            </a:r>
            <a:r>
              <a:rPr lang="de-DE" b="0" dirty="0">
                <a:solidFill>
                  <a:srgbClr val="36544F"/>
                </a:solidFill>
              </a:rPr>
              <a:t> auch in Funktionskomponenten</a:t>
            </a:r>
          </a:p>
          <a:p>
            <a:endParaRPr lang="de-DE" dirty="0"/>
          </a:p>
          <a:p>
            <a:pPr marL="0" indent="0">
              <a:buNone/>
            </a:pPr>
            <a:r>
              <a:rPr lang="de-DE" dirty="0"/>
              <a:t>Motivation:</a:t>
            </a:r>
          </a:p>
          <a:p>
            <a:pPr lvl="1"/>
            <a:r>
              <a:rPr lang="de-DE" dirty="0"/>
              <a:t>Bessere Wiederverwendbarkeit von Code</a:t>
            </a:r>
          </a:p>
          <a:p>
            <a:pPr lvl="1"/>
            <a:r>
              <a:rPr lang="de-DE" dirty="0"/>
              <a:t>Logik in Klassen nicht immer einfach verständlich (</a:t>
            </a:r>
            <a:r>
              <a:rPr lang="de-DE" dirty="0" err="1"/>
              <a:t>insb</a:t>
            </a:r>
            <a:r>
              <a:rPr lang="de-DE" dirty="0"/>
              <a:t> </a:t>
            </a:r>
            <a:r>
              <a:rPr lang="de-DE" dirty="0" err="1"/>
              <a:t>Lifecycles</a:t>
            </a:r>
            <a:r>
              <a:rPr lang="de-DE" dirty="0"/>
              <a:t>)</a:t>
            </a:r>
          </a:p>
          <a:p>
            <a:pPr lvl="2"/>
            <a:r>
              <a:rPr lang="de-DE" dirty="0"/>
              <a:t>Durch </a:t>
            </a:r>
            <a:r>
              <a:rPr lang="de-DE" dirty="0" err="1"/>
              <a:t>Concurrent</a:t>
            </a:r>
            <a:r>
              <a:rPr lang="de-DE" dirty="0"/>
              <a:t> Rendering noch problematischer</a:t>
            </a:r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marL="0" indent="0">
              <a:buNone/>
            </a:pPr>
            <a:r>
              <a:rPr lang="de-DE" dirty="0"/>
              <a:t>Hooks sind reguläre Funktionen</a:t>
            </a:r>
            <a:endParaRPr lang="de-DE" b="0" dirty="0"/>
          </a:p>
        </p:txBody>
      </p:sp>
    </p:spTree>
    <p:extLst>
      <p:ext uri="{BB962C8B-B14F-4D97-AF65-F5344CB8AC3E}">
        <p14:creationId xmlns:p14="http://schemas.microsoft.com/office/powerpoint/2010/main" val="26025514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Benutzerdefiniert 3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025249"/>
      </a:folHlink>
    </a:clrScheme>
    <a:fontScheme name="Office-Design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Design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4396</Words>
  <Application>Microsoft Macintosh PowerPoint</Application>
  <PresentationFormat>A4-Papier (210 x 297 mm)</PresentationFormat>
  <Paragraphs>989</Paragraphs>
  <Slides>77</Slides>
  <Notes>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10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77</vt:i4>
      </vt:variant>
    </vt:vector>
  </HeadingPairs>
  <TitlesOfParts>
    <vt:vector size="88" baseType="lpstr">
      <vt:lpstr>Arial</vt:lpstr>
      <vt:lpstr>Calibri</vt:lpstr>
      <vt:lpstr>Calibri Light</vt:lpstr>
      <vt:lpstr>Montserrat</vt:lpstr>
      <vt:lpstr>Source Code Pro</vt:lpstr>
      <vt:lpstr>Source Code Pro Light</vt:lpstr>
      <vt:lpstr>Source Code Pro Medium</vt:lpstr>
      <vt:lpstr>Source Code Pro Semibold</vt:lpstr>
      <vt:lpstr>Source Sans Pro</vt:lpstr>
      <vt:lpstr>Source Sans Pro Semibold</vt:lpstr>
      <vt:lpstr>Office-Design</vt:lpstr>
      <vt:lpstr>BED Con Berlin | September 2019 | @nilshartmann</vt:lpstr>
      <vt:lpstr>https://nilshartmann.net</vt:lpstr>
      <vt:lpstr>PowerPoint-Präsentation</vt:lpstr>
      <vt:lpstr>Roadmap November 2018</vt:lpstr>
      <vt:lpstr>Roadmap August  2019</vt:lpstr>
      <vt:lpstr>Ein Beispiel...</vt:lpstr>
      <vt:lpstr>Functions everywhere</vt:lpstr>
      <vt:lpstr>Hintergrund</vt:lpstr>
      <vt:lpstr>Hintergrund</vt:lpstr>
      <vt:lpstr>Hintergrund</vt:lpstr>
      <vt:lpstr>useContext Hook</vt:lpstr>
      <vt:lpstr>useContext Hook</vt:lpstr>
      <vt:lpstr>useContext Hook</vt:lpstr>
      <vt:lpstr>useContext Hook</vt:lpstr>
      <vt:lpstr>useContext Hook</vt:lpstr>
      <vt:lpstr>useState Hook</vt:lpstr>
      <vt:lpstr>useState Hook</vt:lpstr>
      <vt:lpstr>useState Hook</vt:lpstr>
      <vt:lpstr>useState Hook</vt:lpstr>
      <vt:lpstr>useState Hook</vt:lpstr>
      <vt:lpstr>useState Hook</vt:lpstr>
      <vt:lpstr>useReducer Hook</vt:lpstr>
      <vt:lpstr>useReducer Hook</vt:lpstr>
      <vt:lpstr>useReducer Hook</vt:lpstr>
      <vt:lpstr>useReducer Hook</vt:lpstr>
      <vt:lpstr>useReducer Hook</vt:lpstr>
      <vt:lpstr>useReducer Hook</vt:lpstr>
      <vt:lpstr>useReducer Hook</vt:lpstr>
      <vt:lpstr>useReducer Hook</vt:lpstr>
      <vt:lpstr>useReducer Hook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Arbeiten mit Seiteneffekten</vt:lpstr>
      <vt:lpstr>Arbeiten mit Seiteneffekten</vt:lpstr>
      <vt:lpstr>Arbeiten mit Seiteneffekten</vt:lpstr>
      <vt:lpstr>Arbeiten mit Seiteneffekten</vt:lpstr>
      <vt:lpstr>Arbeiten mit Seiteneffekten</vt:lpstr>
      <vt:lpstr>Arbeiten mit Seiteneffekten</vt:lpstr>
      <vt:lpstr>Arbeiten mit Seiteneffekten</vt:lpstr>
      <vt:lpstr>Custom Hooks</vt:lpstr>
      <vt:lpstr>Custom Hooks</vt:lpstr>
      <vt:lpstr>Custom Hooks</vt:lpstr>
      <vt:lpstr>Custom Hooks</vt:lpstr>
      <vt:lpstr>Custom Hooks</vt:lpstr>
      <vt:lpstr>Hooks</vt:lpstr>
      <vt:lpstr>Hooks</vt:lpstr>
      <vt:lpstr>Hooks</vt:lpstr>
      <vt:lpstr>Rendern unterbrechen</vt:lpstr>
      <vt:lpstr>Suspense</vt:lpstr>
      <vt:lpstr>Demo: Lazy und Suspense</vt:lpstr>
      <vt:lpstr>Demo: Lazy und Suspense</vt:lpstr>
      <vt:lpstr>suspense</vt:lpstr>
      <vt:lpstr>suspense</vt:lpstr>
      <vt:lpstr>Ausblick</vt:lpstr>
      <vt:lpstr>Suspense For Data Fetching</vt:lpstr>
      <vt:lpstr>Beispiel: Daten laden mit Suspense</vt:lpstr>
      <vt:lpstr>asynchrones Daten laden</vt:lpstr>
      <vt:lpstr>Daten laden mit Suspense - 1</vt:lpstr>
      <vt:lpstr>Daten laden mit Suspense - 2</vt:lpstr>
      <vt:lpstr>Ausblick: Suspense auf dem Server</vt:lpstr>
      <vt:lpstr>Ausblick</vt:lpstr>
      <vt:lpstr>concurrent React</vt:lpstr>
      <vt:lpstr>concurrent React</vt:lpstr>
      <vt:lpstr>concurrent React</vt:lpstr>
      <vt:lpstr>Concurrent Mode</vt:lpstr>
      <vt:lpstr>Zusammenfassung – Suspense &amp; Concurrent Rendering</vt:lpstr>
      <vt:lpstr>nils@nilshartmann.net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Nils Hartmann</dc:creator>
  <cp:lastModifiedBy>Nils Hartmann</cp:lastModifiedBy>
  <cp:revision>864</cp:revision>
  <cp:lastPrinted>2019-09-04T14:49:47Z</cp:lastPrinted>
  <dcterms:created xsi:type="dcterms:W3CDTF">2016-03-28T15:59:53Z</dcterms:created>
  <dcterms:modified xsi:type="dcterms:W3CDTF">2019-09-04T14:59:27Z</dcterms:modified>
</cp:coreProperties>
</file>